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 r:id="rId5"/>
    <p:sldId id="265" r:id="rId6"/>
    <p:sldId id="259" r:id="rId7"/>
    <p:sldId id="260" r:id="rId8"/>
    <p:sldId id="262" r:id="rId9"/>
    <p:sldId id="264" r:id="rId10"/>
    <p:sldId id="270" r:id="rId11"/>
    <p:sldId id="269"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4CC4E0-2078-44B4-BC50-67091E250B7D}" v="938" dt="2021-10-12T14:33:55.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6512" autoAdjust="0"/>
  </p:normalViewPr>
  <p:slideViewPr>
    <p:cSldViewPr snapToGrid="0">
      <p:cViewPr varScale="1">
        <p:scale>
          <a:sx n="53" d="100"/>
          <a:sy n="53" d="100"/>
        </p:scale>
        <p:origin x="9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496DB-D6C1-4842-BFDF-D6BC5BBC204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C838F8CA-0714-4675-8344-BC8C53CA8AEE}">
      <dgm:prSet/>
      <dgm:spPr/>
      <dgm:t>
        <a:bodyPr/>
        <a:lstStyle/>
        <a:p>
          <a:r>
            <a:rPr lang="en-US"/>
            <a:t>Healthequityguide.org</a:t>
          </a:r>
        </a:p>
      </dgm:t>
    </dgm:pt>
    <dgm:pt modelId="{9480D69C-8C89-429C-BA76-85946ED04515}" type="parTrans" cxnId="{49B107E6-BF5C-4166-AB4E-BFA14C19D6A7}">
      <dgm:prSet/>
      <dgm:spPr/>
      <dgm:t>
        <a:bodyPr/>
        <a:lstStyle/>
        <a:p>
          <a:endParaRPr lang="en-US"/>
        </a:p>
      </dgm:t>
    </dgm:pt>
    <dgm:pt modelId="{22E5B098-FD4C-4503-B4D8-54784D856081}" type="sibTrans" cxnId="{49B107E6-BF5C-4166-AB4E-BFA14C19D6A7}">
      <dgm:prSet/>
      <dgm:spPr/>
      <dgm:t>
        <a:bodyPr/>
        <a:lstStyle/>
        <a:p>
          <a:endParaRPr lang="en-US"/>
        </a:p>
      </dgm:t>
    </dgm:pt>
    <dgm:pt modelId="{E4A4E050-6BF2-48AF-875E-8BA365792A44}">
      <dgm:prSet/>
      <dgm:spPr/>
      <dgm:t>
        <a:bodyPr/>
        <a:lstStyle/>
        <a:p>
          <a:r>
            <a:rPr lang="en-US"/>
            <a:t>Health equity lens  (Minnesota)</a:t>
          </a:r>
        </a:p>
      </dgm:t>
    </dgm:pt>
    <dgm:pt modelId="{5DF704F7-F726-4B2C-B08A-E8DA85C5459D}" type="parTrans" cxnId="{62AAFD99-3215-44BF-AB90-E232371D51A1}">
      <dgm:prSet/>
      <dgm:spPr/>
      <dgm:t>
        <a:bodyPr/>
        <a:lstStyle/>
        <a:p>
          <a:endParaRPr lang="en-US"/>
        </a:p>
      </dgm:t>
    </dgm:pt>
    <dgm:pt modelId="{8FCC0DCA-E32B-4B37-9083-8EF736E28022}" type="sibTrans" cxnId="{62AAFD99-3215-44BF-AB90-E232371D51A1}">
      <dgm:prSet/>
      <dgm:spPr/>
      <dgm:t>
        <a:bodyPr/>
        <a:lstStyle/>
        <a:p>
          <a:endParaRPr lang="en-US"/>
        </a:p>
      </dgm:t>
    </dgm:pt>
    <dgm:pt modelId="{D2AAC730-E2BA-4582-AB4C-99A6DB77CFE2}">
      <dgm:prSet/>
      <dgm:spPr/>
      <dgm:t>
        <a:bodyPr/>
        <a:lstStyle/>
        <a:p>
          <a:r>
            <a:rPr lang="en-US"/>
            <a:t>Multnomah Equity and Empowerment Lens</a:t>
          </a:r>
        </a:p>
      </dgm:t>
    </dgm:pt>
    <dgm:pt modelId="{9FB6CB0A-21C3-41D6-BCB0-6AC287F010F1}" type="parTrans" cxnId="{1A90F532-9DBE-4FED-A6F7-F5B253406D59}">
      <dgm:prSet/>
      <dgm:spPr/>
      <dgm:t>
        <a:bodyPr/>
        <a:lstStyle/>
        <a:p>
          <a:endParaRPr lang="en-US"/>
        </a:p>
      </dgm:t>
    </dgm:pt>
    <dgm:pt modelId="{ACE6CC93-7A16-4D0B-AB06-197DDAEDC820}" type="sibTrans" cxnId="{1A90F532-9DBE-4FED-A6F7-F5B253406D59}">
      <dgm:prSet/>
      <dgm:spPr/>
      <dgm:t>
        <a:bodyPr/>
        <a:lstStyle/>
        <a:p>
          <a:endParaRPr lang="en-US"/>
        </a:p>
      </dgm:t>
    </dgm:pt>
    <dgm:pt modelId="{BA8F2220-F2DC-4D81-BC01-9B24CEB94AB7}">
      <dgm:prSet/>
      <dgm:spPr/>
      <dgm:t>
        <a:bodyPr/>
        <a:lstStyle/>
        <a:p>
          <a:r>
            <a:rPr lang="en-US"/>
            <a:t>Robert Wood Johnson Foundation and health equity</a:t>
          </a:r>
        </a:p>
      </dgm:t>
    </dgm:pt>
    <dgm:pt modelId="{94D3527C-E71A-4FBA-AA9A-829B332992DC}" type="parTrans" cxnId="{EF58F662-409B-44EC-9BE4-32F4840743FD}">
      <dgm:prSet/>
      <dgm:spPr/>
      <dgm:t>
        <a:bodyPr/>
        <a:lstStyle/>
        <a:p>
          <a:endParaRPr lang="en-US"/>
        </a:p>
      </dgm:t>
    </dgm:pt>
    <dgm:pt modelId="{E1596E90-196E-4B66-BC05-E738E39E1F21}" type="sibTrans" cxnId="{EF58F662-409B-44EC-9BE4-32F4840743FD}">
      <dgm:prSet/>
      <dgm:spPr/>
      <dgm:t>
        <a:bodyPr/>
        <a:lstStyle/>
        <a:p>
          <a:endParaRPr lang="en-US"/>
        </a:p>
      </dgm:t>
    </dgm:pt>
    <dgm:pt modelId="{1480BC70-D441-406E-88CB-FBE0A3D807D7}">
      <dgm:prSet/>
      <dgm:spPr/>
      <dgm:t>
        <a:bodyPr/>
        <a:lstStyle/>
        <a:p>
          <a:r>
            <a:rPr lang="en-US" dirty="0" smtClean="0"/>
            <a:t>PROGRESS Tool</a:t>
          </a:r>
          <a:r>
            <a:rPr lang="en-US" dirty="0"/>
            <a:t>   (to help identify groups </a:t>
          </a:r>
          <a:r>
            <a:rPr lang="en-US" i="1" dirty="0"/>
            <a:t>a priori</a:t>
          </a:r>
          <a:r>
            <a:rPr lang="en-US" dirty="0"/>
            <a:t>)</a:t>
          </a:r>
        </a:p>
      </dgm:t>
    </dgm:pt>
    <dgm:pt modelId="{0EDE17B3-AD72-447B-9589-5B9CEC84F6CA}" type="parTrans" cxnId="{65E68C66-E816-4A4A-8FB4-3BCBC3A04DB6}">
      <dgm:prSet/>
      <dgm:spPr/>
      <dgm:t>
        <a:bodyPr/>
        <a:lstStyle/>
        <a:p>
          <a:endParaRPr lang="en-US"/>
        </a:p>
      </dgm:t>
    </dgm:pt>
    <dgm:pt modelId="{FEF48C4D-8479-4B29-A1F1-42C268444031}" type="sibTrans" cxnId="{65E68C66-E816-4A4A-8FB4-3BCBC3A04DB6}">
      <dgm:prSet/>
      <dgm:spPr/>
      <dgm:t>
        <a:bodyPr/>
        <a:lstStyle/>
        <a:p>
          <a:endParaRPr lang="en-US"/>
        </a:p>
      </dgm:t>
    </dgm:pt>
    <dgm:pt modelId="{1B3B23EA-B380-4C9E-91E9-EC428EE151E0}">
      <dgm:prSet/>
      <dgm:spPr/>
      <dgm:t>
        <a:bodyPr/>
        <a:lstStyle/>
        <a:p>
          <a:r>
            <a:rPr lang="en-US" b="1"/>
            <a:t>P</a:t>
          </a:r>
          <a:r>
            <a:rPr lang="en-US"/>
            <a:t>lace</a:t>
          </a:r>
        </a:p>
      </dgm:t>
    </dgm:pt>
    <dgm:pt modelId="{CCB4B1C7-304C-4E4F-AF63-EC15E204A199}" type="parTrans" cxnId="{A2BA0310-847E-4AE6-8DDA-E1FF80189701}">
      <dgm:prSet/>
      <dgm:spPr/>
      <dgm:t>
        <a:bodyPr/>
        <a:lstStyle/>
        <a:p>
          <a:endParaRPr lang="en-US"/>
        </a:p>
      </dgm:t>
    </dgm:pt>
    <dgm:pt modelId="{1BD932AC-CD7A-4891-A57E-7303034FFC60}" type="sibTrans" cxnId="{A2BA0310-847E-4AE6-8DDA-E1FF80189701}">
      <dgm:prSet/>
      <dgm:spPr/>
      <dgm:t>
        <a:bodyPr/>
        <a:lstStyle/>
        <a:p>
          <a:endParaRPr lang="en-US"/>
        </a:p>
      </dgm:t>
    </dgm:pt>
    <dgm:pt modelId="{5B72A980-2B12-46F0-AB9D-D4C081AF1A22}">
      <dgm:prSet/>
      <dgm:spPr/>
      <dgm:t>
        <a:bodyPr/>
        <a:lstStyle/>
        <a:p>
          <a:r>
            <a:rPr lang="en-US" b="1"/>
            <a:t>R</a:t>
          </a:r>
          <a:r>
            <a:rPr lang="en-US"/>
            <a:t>eligion</a:t>
          </a:r>
        </a:p>
      </dgm:t>
    </dgm:pt>
    <dgm:pt modelId="{D063A530-64E4-4D01-AE20-C04674CE5967}" type="parTrans" cxnId="{32FC940D-C1D5-47D4-9667-9BEF2AE7C195}">
      <dgm:prSet/>
      <dgm:spPr/>
      <dgm:t>
        <a:bodyPr/>
        <a:lstStyle/>
        <a:p>
          <a:endParaRPr lang="en-US"/>
        </a:p>
      </dgm:t>
    </dgm:pt>
    <dgm:pt modelId="{36FDB66C-AB9E-4E5F-A868-1E1CD1CC48EF}" type="sibTrans" cxnId="{32FC940D-C1D5-47D4-9667-9BEF2AE7C195}">
      <dgm:prSet/>
      <dgm:spPr/>
      <dgm:t>
        <a:bodyPr/>
        <a:lstStyle/>
        <a:p>
          <a:endParaRPr lang="en-US"/>
        </a:p>
      </dgm:t>
    </dgm:pt>
    <dgm:pt modelId="{400AE272-DAB5-4692-940E-B4D4CEC40728}">
      <dgm:prSet/>
      <dgm:spPr/>
      <dgm:t>
        <a:bodyPr/>
        <a:lstStyle/>
        <a:p>
          <a:r>
            <a:rPr lang="en-US" b="1"/>
            <a:t>O</a:t>
          </a:r>
          <a:r>
            <a:rPr lang="en-US"/>
            <a:t>ccupation</a:t>
          </a:r>
        </a:p>
      </dgm:t>
    </dgm:pt>
    <dgm:pt modelId="{571FE642-8B75-4727-9FAE-F860D31E3945}" type="parTrans" cxnId="{2B0A6B3A-A4D8-4BB5-93CF-05E02F8E0D4B}">
      <dgm:prSet/>
      <dgm:spPr/>
      <dgm:t>
        <a:bodyPr/>
        <a:lstStyle/>
        <a:p>
          <a:endParaRPr lang="en-US"/>
        </a:p>
      </dgm:t>
    </dgm:pt>
    <dgm:pt modelId="{0B85E6DB-82B1-4CC9-928A-DE7061E41B71}" type="sibTrans" cxnId="{2B0A6B3A-A4D8-4BB5-93CF-05E02F8E0D4B}">
      <dgm:prSet/>
      <dgm:spPr/>
      <dgm:t>
        <a:bodyPr/>
        <a:lstStyle/>
        <a:p>
          <a:endParaRPr lang="en-US"/>
        </a:p>
      </dgm:t>
    </dgm:pt>
    <dgm:pt modelId="{E0F3A79B-5495-4249-9BE7-10C79EA786D7}">
      <dgm:prSet/>
      <dgm:spPr/>
      <dgm:t>
        <a:bodyPr/>
        <a:lstStyle/>
        <a:p>
          <a:r>
            <a:rPr lang="en-US" b="1"/>
            <a:t>G</a:t>
          </a:r>
          <a:r>
            <a:rPr lang="en-US"/>
            <a:t>ender</a:t>
          </a:r>
        </a:p>
      </dgm:t>
    </dgm:pt>
    <dgm:pt modelId="{346EE4AB-3FA6-4C18-8422-D3522B9D3AE2}" type="parTrans" cxnId="{8E3BB736-DF87-42C4-A0DE-5FB9FFA25BE3}">
      <dgm:prSet/>
      <dgm:spPr/>
      <dgm:t>
        <a:bodyPr/>
        <a:lstStyle/>
        <a:p>
          <a:endParaRPr lang="en-US"/>
        </a:p>
      </dgm:t>
    </dgm:pt>
    <dgm:pt modelId="{7504BF10-4758-4071-BA51-15025FE32272}" type="sibTrans" cxnId="{8E3BB736-DF87-42C4-A0DE-5FB9FFA25BE3}">
      <dgm:prSet/>
      <dgm:spPr/>
      <dgm:t>
        <a:bodyPr/>
        <a:lstStyle/>
        <a:p>
          <a:endParaRPr lang="en-US"/>
        </a:p>
      </dgm:t>
    </dgm:pt>
    <dgm:pt modelId="{6F466CB1-F048-4724-88C3-4CFB7883FA67}">
      <dgm:prSet/>
      <dgm:spPr/>
      <dgm:t>
        <a:bodyPr/>
        <a:lstStyle/>
        <a:p>
          <a:r>
            <a:rPr lang="en-US" b="1"/>
            <a:t>R</a:t>
          </a:r>
          <a:r>
            <a:rPr lang="en-US"/>
            <a:t>ace/ethnicity</a:t>
          </a:r>
        </a:p>
      </dgm:t>
    </dgm:pt>
    <dgm:pt modelId="{5250403D-B6B7-4379-8BC7-5E9165FFB184}" type="parTrans" cxnId="{D7E47A3C-FE0F-4A10-82DD-AF1EA648E8D0}">
      <dgm:prSet/>
      <dgm:spPr/>
      <dgm:t>
        <a:bodyPr/>
        <a:lstStyle/>
        <a:p>
          <a:endParaRPr lang="en-US"/>
        </a:p>
      </dgm:t>
    </dgm:pt>
    <dgm:pt modelId="{784C05B5-0988-4A9F-A316-F3DFA64FC341}" type="sibTrans" cxnId="{D7E47A3C-FE0F-4A10-82DD-AF1EA648E8D0}">
      <dgm:prSet/>
      <dgm:spPr/>
      <dgm:t>
        <a:bodyPr/>
        <a:lstStyle/>
        <a:p>
          <a:endParaRPr lang="en-US"/>
        </a:p>
      </dgm:t>
    </dgm:pt>
    <dgm:pt modelId="{5A287D31-9019-4177-A74A-995BCDE36F60}">
      <dgm:prSet/>
      <dgm:spPr/>
      <dgm:t>
        <a:bodyPr/>
        <a:lstStyle/>
        <a:p>
          <a:r>
            <a:rPr lang="en-US" b="1"/>
            <a:t>E</a:t>
          </a:r>
          <a:r>
            <a:rPr lang="en-US"/>
            <a:t>ducational attainment</a:t>
          </a:r>
        </a:p>
      </dgm:t>
    </dgm:pt>
    <dgm:pt modelId="{45C93887-D6BD-435B-820D-81B13AFE5595}" type="parTrans" cxnId="{E65D4DCE-55FE-4947-9770-738ACC1A0A8C}">
      <dgm:prSet/>
      <dgm:spPr/>
      <dgm:t>
        <a:bodyPr/>
        <a:lstStyle/>
        <a:p>
          <a:endParaRPr lang="en-US"/>
        </a:p>
      </dgm:t>
    </dgm:pt>
    <dgm:pt modelId="{5F9F1D8A-1D4C-4034-8F5A-2A85A7F54CB8}" type="sibTrans" cxnId="{E65D4DCE-55FE-4947-9770-738ACC1A0A8C}">
      <dgm:prSet/>
      <dgm:spPr/>
      <dgm:t>
        <a:bodyPr/>
        <a:lstStyle/>
        <a:p>
          <a:endParaRPr lang="en-US"/>
        </a:p>
      </dgm:t>
    </dgm:pt>
    <dgm:pt modelId="{4F95DF0F-688E-43F0-B436-A71F0C093792}">
      <dgm:prSet/>
      <dgm:spPr/>
      <dgm:t>
        <a:bodyPr/>
        <a:lstStyle/>
        <a:p>
          <a:r>
            <a:rPr lang="en-US" b="1"/>
            <a:t>S</a:t>
          </a:r>
          <a:r>
            <a:rPr lang="en-US"/>
            <a:t>ocio-economics</a:t>
          </a:r>
        </a:p>
      </dgm:t>
    </dgm:pt>
    <dgm:pt modelId="{ED5A39F6-5908-4697-A974-02D85BF79013}" type="parTrans" cxnId="{CE87BF4E-9539-465C-8777-9D8DF93DAD7C}">
      <dgm:prSet/>
      <dgm:spPr/>
      <dgm:t>
        <a:bodyPr/>
        <a:lstStyle/>
        <a:p>
          <a:endParaRPr lang="en-US"/>
        </a:p>
      </dgm:t>
    </dgm:pt>
    <dgm:pt modelId="{D08C0168-2302-451F-97C4-D6DE88FACB10}" type="sibTrans" cxnId="{CE87BF4E-9539-465C-8777-9D8DF93DAD7C}">
      <dgm:prSet/>
      <dgm:spPr/>
      <dgm:t>
        <a:bodyPr/>
        <a:lstStyle/>
        <a:p>
          <a:endParaRPr lang="en-US"/>
        </a:p>
      </dgm:t>
    </dgm:pt>
    <dgm:pt modelId="{3337B8D3-019B-4EFC-AECD-699F4C42F667}">
      <dgm:prSet/>
      <dgm:spPr/>
      <dgm:t>
        <a:bodyPr/>
        <a:lstStyle/>
        <a:p>
          <a:r>
            <a:rPr lang="en-US" b="1" dirty="0"/>
            <a:t>S</a:t>
          </a:r>
          <a:r>
            <a:rPr lang="en-US" dirty="0"/>
            <a:t>tigma</a:t>
          </a:r>
          <a:r>
            <a:rPr lang="en-US" b="1" dirty="0"/>
            <a:t> </a:t>
          </a:r>
          <a:endParaRPr lang="en-US" dirty="0"/>
        </a:p>
      </dgm:t>
    </dgm:pt>
    <dgm:pt modelId="{7749DA6A-E17F-4C37-ACB8-613A05EF3BE2}" type="parTrans" cxnId="{805A1261-3A21-4DA4-88AD-E73D2875DAAA}">
      <dgm:prSet/>
      <dgm:spPr/>
      <dgm:t>
        <a:bodyPr/>
        <a:lstStyle/>
        <a:p>
          <a:endParaRPr lang="en-US"/>
        </a:p>
      </dgm:t>
    </dgm:pt>
    <dgm:pt modelId="{CDD97E3D-89EC-4597-B729-C7FC03A2ACCC}" type="sibTrans" cxnId="{805A1261-3A21-4DA4-88AD-E73D2875DAAA}">
      <dgm:prSet/>
      <dgm:spPr/>
      <dgm:t>
        <a:bodyPr/>
        <a:lstStyle/>
        <a:p>
          <a:endParaRPr lang="en-US"/>
        </a:p>
      </dgm:t>
    </dgm:pt>
    <dgm:pt modelId="{3BE68B13-C0FF-4451-B33D-94AC5EC11871}" type="pres">
      <dgm:prSet presAssocID="{A5A496DB-D6C1-4842-BFDF-D6BC5BBC2040}" presName="linear" presStyleCnt="0">
        <dgm:presLayoutVars>
          <dgm:dir/>
          <dgm:animLvl val="lvl"/>
          <dgm:resizeHandles val="exact"/>
        </dgm:presLayoutVars>
      </dgm:prSet>
      <dgm:spPr/>
      <dgm:t>
        <a:bodyPr/>
        <a:lstStyle/>
        <a:p>
          <a:endParaRPr lang="en-US"/>
        </a:p>
      </dgm:t>
    </dgm:pt>
    <dgm:pt modelId="{7B6BBA60-0792-4558-A132-F0069AEE132A}" type="pres">
      <dgm:prSet presAssocID="{C838F8CA-0714-4675-8344-BC8C53CA8AEE}" presName="parentLin" presStyleCnt="0"/>
      <dgm:spPr/>
    </dgm:pt>
    <dgm:pt modelId="{8E001078-5705-4ED8-9482-E87048E62E87}" type="pres">
      <dgm:prSet presAssocID="{C838F8CA-0714-4675-8344-BC8C53CA8AEE}" presName="parentLeftMargin" presStyleLbl="node1" presStyleIdx="0" presStyleCnt="5"/>
      <dgm:spPr/>
      <dgm:t>
        <a:bodyPr/>
        <a:lstStyle/>
        <a:p>
          <a:endParaRPr lang="en-US"/>
        </a:p>
      </dgm:t>
    </dgm:pt>
    <dgm:pt modelId="{BC13B9D9-0C2C-41E9-B109-DA6F0D287DA8}" type="pres">
      <dgm:prSet presAssocID="{C838F8CA-0714-4675-8344-BC8C53CA8AEE}" presName="parentText" presStyleLbl="node1" presStyleIdx="0" presStyleCnt="5">
        <dgm:presLayoutVars>
          <dgm:chMax val="0"/>
          <dgm:bulletEnabled val="1"/>
        </dgm:presLayoutVars>
      </dgm:prSet>
      <dgm:spPr/>
      <dgm:t>
        <a:bodyPr/>
        <a:lstStyle/>
        <a:p>
          <a:endParaRPr lang="en-US"/>
        </a:p>
      </dgm:t>
    </dgm:pt>
    <dgm:pt modelId="{3A3440CF-D3C2-4B43-BD11-69CFDD884680}" type="pres">
      <dgm:prSet presAssocID="{C838F8CA-0714-4675-8344-BC8C53CA8AEE}" presName="negativeSpace" presStyleCnt="0"/>
      <dgm:spPr/>
    </dgm:pt>
    <dgm:pt modelId="{7A926079-82E4-4ACA-876B-CC8784CA7969}" type="pres">
      <dgm:prSet presAssocID="{C838F8CA-0714-4675-8344-BC8C53CA8AEE}" presName="childText" presStyleLbl="conFgAcc1" presStyleIdx="0" presStyleCnt="5">
        <dgm:presLayoutVars>
          <dgm:bulletEnabled val="1"/>
        </dgm:presLayoutVars>
      </dgm:prSet>
      <dgm:spPr/>
    </dgm:pt>
    <dgm:pt modelId="{AE31A9B4-DEC4-4B94-AE59-3B9DB39EDFA2}" type="pres">
      <dgm:prSet presAssocID="{22E5B098-FD4C-4503-B4D8-54784D856081}" presName="spaceBetweenRectangles" presStyleCnt="0"/>
      <dgm:spPr/>
    </dgm:pt>
    <dgm:pt modelId="{D457BEB4-63A5-4524-8CBA-8E214C29368B}" type="pres">
      <dgm:prSet presAssocID="{E4A4E050-6BF2-48AF-875E-8BA365792A44}" presName="parentLin" presStyleCnt="0"/>
      <dgm:spPr/>
    </dgm:pt>
    <dgm:pt modelId="{C604AA99-7502-4771-AB6D-39999D317967}" type="pres">
      <dgm:prSet presAssocID="{E4A4E050-6BF2-48AF-875E-8BA365792A44}" presName="parentLeftMargin" presStyleLbl="node1" presStyleIdx="0" presStyleCnt="5"/>
      <dgm:spPr/>
      <dgm:t>
        <a:bodyPr/>
        <a:lstStyle/>
        <a:p>
          <a:endParaRPr lang="en-US"/>
        </a:p>
      </dgm:t>
    </dgm:pt>
    <dgm:pt modelId="{2EA306AD-1188-4CDD-9FCD-826F8CB69F9D}" type="pres">
      <dgm:prSet presAssocID="{E4A4E050-6BF2-48AF-875E-8BA365792A44}" presName="parentText" presStyleLbl="node1" presStyleIdx="1" presStyleCnt="5">
        <dgm:presLayoutVars>
          <dgm:chMax val="0"/>
          <dgm:bulletEnabled val="1"/>
        </dgm:presLayoutVars>
      </dgm:prSet>
      <dgm:spPr/>
      <dgm:t>
        <a:bodyPr/>
        <a:lstStyle/>
        <a:p>
          <a:endParaRPr lang="en-US"/>
        </a:p>
      </dgm:t>
    </dgm:pt>
    <dgm:pt modelId="{975F9CB4-926A-421F-9399-2F4195773E01}" type="pres">
      <dgm:prSet presAssocID="{E4A4E050-6BF2-48AF-875E-8BA365792A44}" presName="negativeSpace" presStyleCnt="0"/>
      <dgm:spPr/>
    </dgm:pt>
    <dgm:pt modelId="{C100CFEC-3CAD-4EEB-A561-92FC371310DD}" type="pres">
      <dgm:prSet presAssocID="{E4A4E050-6BF2-48AF-875E-8BA365792A44}" presName="childText" presStyleLbl="conFgAcc1" presStyleIdx="1" presStyleCnt="5">
        <dgm:presLayoutVars>
          <dgm:bulletEnabled val="1"/>
        </dgm:presLayoutVars>
      </dgm:prSet>
      <dgm:spPr/>
    </dgm:pt>
    <dgm:pt modelId="{96D88CA0-512B-426A-97FF-1A6C83C130AB}" type="pres">
      <dgm:prSet presAssocID="{8FCC0DCA-E32B-4B37-9083-8EF736E28022}" presName="spaceBetweenRectangles" presStyleCnt="0"/>
      <dgm:spPr/>
    </dgm:pt>
    <dgm:pt modelId="{86BB667F-0D36-4E05-8108-FC25A92B069B}" type="pres">
      <dgm:prSet presAssocID="{D2AAC730-E2BA-4582-AB4C-99A6DB77CFE2}" presName="parentLin" presStyleCnt="0"/>
      <dgm:spPr/>
    </dgm:pt>
    <dgm:pt modelId="{7D4EB21F-713F-4344-9D64-4BAE82E2120A}" type="pres">
      <dgm:prSet presAssocID="{D2AAC730-E2BA-4582-AB4C-99A6DB77CFE2}" presName="parentLeftMargin" presStyleLbl="node1" presStyleIdx="1" presStyleCnt="5"/>
      <dgm:spPr/>
      <dgm:t>
        <a:bodyPr/>
        <a:lstStyle/>
        <a:p>
          <a:endParaRPr lang="en-US"/>
        </a:p>
      </dgm:t>
    </dgm:pt>
    <dgm:pt modelId="{2B509174-7F9B-47F3-A49F-CF539F04717A}" type="pres">
      <dgm:prSet presAssocID="{D2AAC730-E2BA-4582-AB4C-99A6DB77CFE2}" presName="parentText" presStyleLbl="node1" presStyleIdx="2" presStyleCnt="5">
        <dgm:presLayoutVars>
          <dgm:chMax val="0"/>
          <dgm:bulletEnabled val="1"/>
        </dgm:presLayoutVars>
      </dgm:prSet>
      <dgm:spPr/>
      <dgm:t>
        <a:bodyPr/>
        <a:lstStyle/>
        <a:p>
          <a:endParaRPr lang="en-US"/>
        </a:p>
      </dgm:t>
    </dgm:pt>
    <dgm:pt modelId="{DC83563E-00E2-4021-AC9E-31A091F66E71}" type="pres">
      <dgm:prSet presAssocID="{D2AAC730-E2BA-4582-AB4C-99A6DB77CFE2}" presName="negativeSpace" presStyleCnt="0"/>
      <dgm:spPr/>
    </dgm:pt>
    <dgm:pt modelId="{80F9EC2C-0987-46C3-A5B2-A556A5118C98}" type="pres">
      <dgm:prSet presAssocID="{D2AAC730-E2BA-4582-AB4C-99A6DB77CFE2}" presName="childText" presStyleLbl="conFgAcc1" presStyleIdx="2" presStyleCnt="5">
        <dgm:presLayoutVars>
          <dgm:bulletEnabled val="1"/>
        </dgm:presLayoutVars>
      </dgm:prSet>
      <dgm:spPr/>
    </dgm:pt>
    <dgm:pt modelId="{7DE65C9C-0085-4C84-8E28-C98CBDB21A13}" type="pres">
      <dgm:prSet presAssocID="{ACE6CC93-7A16-4D0B-AB06-197DDAEDC820}" presName="spaceBetweenRectangles" presStyleCnt="0"/>
      <dgm:spPr/>
    </dgm:pt>
    <dgm:pt modelId="{320710C2-66E8-4654-A690-F895FB64971D}" type="pres">
      <dgm:prSet presAssocID="{BA8F2220-F2DC-4D81-BC01-9B24CEB94AB7}" presName="parentLin" presStyleCnt="0"/>
      <dgm:spPr/>
    </dgm:pt>
    <dgm:pt modelId="{2A1B7CE9-D787-4C1C-BE71-22B19F5DF260}" type="pres">
      <dgm:prSet presAssocID="{BA8F2220-F2DC-4D81-BC01-9B24CEB94AB7}" presName="parentLeftMargin" presStyleLbl="node1" presStyleIdx="2" presStyleCnt="5"/>
      <dgm:spPr/>
      <dgm:t>
        <a:bodyPr/>
        <a:lstStyle/>
        <a:p>
          <a:endParaRPr lang="en-US"/>
        </a:p>
      </dgm:t>
    </dgm:pt>
    <dgm:pt modelId="{8A15E6FB-A5E2-4E60-B88C-F3E67D8A191D}" type="pres">
      <dgm:prSet presAssocID="{BA8F2220-F2DC-4D81-BC01-9B24CEB94AB7}" presName="parentText" presStyleLbl="node1" presStyleIdx="3" presStyleCnt="5">
        <dgm:presLayoutVars>
          <dgm:chMax val="0"/>
          <dgm:bulletEnabled val="1"/>
        </dgm:presLayoutVars>
      </dgm:prSet>
      <dgm:spPr/>
      <dgm:t>
        <a:bodyPr/>
        <a:lstStyle/>
        <a:p>
          <a:endParaRPr lang="en-US"/>
        </a:p>
      </dgm:t>
    </dgm:pt>
    <dgm:pt modelId="{56FD5ABE-02BA-4BDA-9736-0092417411C5}" type="pres">
      <dgm:prSet presAssocID="{BA8F2220-F2DC-4D81-BC01-9B24CEB94AB7}" presName="negativeSpace" presStyleCnt="0"/>
      <dgm:spPr/>
    </dgm:pt>
    <dgm:pt modelId="{45596B51-0B8E-482E-948C-4BF5716624BD}" type="pres">
      <dgm:prSet presAssocID="{BA8F2220-F2DC-4D81-BC01-9B24CEB94AB7}" presName="childText" presStyleLbl="conFgAcc1" presStyleIdx="3" presStyleCnt="5">
        <dgm:presLayoutVars>
          <dgm:bulletEnabled val="1"/>
        </dgm:presLayoutVars>
      </dgm:prSet>
      <dgm:spPr/>
    </dgm:pt>
    <dgm:pt modelId="{38D4B782-483A-4F2E-BEB5-20144448EF93}" type="pres">
      <dgm:prSet presAssocID="{E1596E90-196E-4B66-BC05-E738E39E1F21}" presName="spaceBetweenRectangles" presStyleCnt="0"/>
      <dgm:spPr/>
    </dgm:pt>
    <dgm:pt modelId="{76F79DE6-7ABF-4552-830D-C7D3BF228291}" type="pres">
      <dgm:prSet presAssocID="{1480BC70-D441-406E-88CB-FBE0A3D807D7}" presName="parentLin" presStyleCnt="0"/>
      <dgm:spPr/>
    </dgm:pt>
    <dgm:pt modelId="{2A3E1AD6-B878-4390-AF5A-8F8902B66B33}" type="pres">
      <dgm:prSet presAssocID="{1480BC70-D441-406E-88CB-FBE0A3D807D7}" presName="parentLeftMargin" presStyleLbl="node1" presStyleIdx="3" presStyleCnt="5"/>
      <dgm:spPr/>
      <dgm:t>
        <a:bodyPr/>
        <a:lstStyle/>
        <a:p>
          <a:endParaRPr lang="en-US"/>
        </a:p>
      </dgm:t>
    </dgm:pt>
    <dgm:pt modelId="{4834FD2B-82BC-44AB-A025-41D9C2513052}" type="pres">
      <dgm:prSet presAssocID="{1480BC70-D441-406E-88CB-FBE0A3D807D7}" presName="parentText" presStyleLbl="node1" presStyleIdx="4" presStyleCnt="5">
        <dgm:presLayoutVars>
          <dgm:chMax val="0"/>
          <dgm:bulletEnabled val="1"/>
        </dgm:presLayoutVars>
      </dgm:prSet>
      <dgm:spPr/>
      <dgm:t>
        <a:bodyPr/>
        <a:lstStyle/>
        <a:p>
          <a:endParaRPr lang="en-US"/>
        </a:p>
      </dgm:t>
    </dgm:pt>
    <dgm:pt modelId="{AC79DA86-181C-4F30-81A0-EAAFAD45E958}" type="pres">
      <dgm:prSet presAssocID="{1480BC70-D441-406E-88CB-FBE0A3D807D7}" presName="negativeSpace" presStyleCnt="0"/>
      <dgm:spPr/>
    </dgm:pt>
    <dgm:pt modelId="{65155FEE-14F1-407D-AFEF-F3695D373301}" type="pres">
      <dgm:prSet presAssocID="{1480BC70-D441-406E-88CB-FBE0A3D807D7}" presName="childText" presStyleLbl="conFgAcc1" presStyleIdx="4" presStyleCnt="5" custScaleY="130574" custLinFactNeighborY="5435">
        <dgm:presLayoutVars>
          <dgm:bulletEnabled val="1"/>
        </dgm:presLayoutVars>
      </dgm:prSet>
      <dgm:spPr/>
      <dgm:t>
        <a:bodyPr/>
        <a:lstStyle/>
        <a:p>
          <a:endParaRPr lang="en-US"/>
        </a:p>
      </dgm:t>
    </dgm:pt>
  </dgm:ptLst>
  <dgm:cxnLst>
    <dgm:cxn modelId="{04E69772-5392-4E42-B87E-77039E85A17A}" type="presOf" srcId="{BA8F2220-F2DC-4D81-BC01-9B24CEB94AB7}" destId="{8A15E6FB-A5E2-4E60-B88C-F3E67D8A191D}" srcOrd="1" destOrd="0" presId="urn:microsoft.com/office/officeart/2005/8/layout/list1"/>
    <dgm:cxn modelId="{65E68C66-E816-4A4A-8FB4-3BCBC3A04DB6}" srcId="{A5A496DB-D6C1-4842-BFDF-D6BC5BBC2040}" destId="{1480BC70-D441-406E-88CB-FBE0A3D807D7}" srcOrd="4" destOrd="0" parTransId="{0EDE17B3-AD72-447B-9589-5B9CEC84F6CA}" sibTransId="{FEF48C4D-8479-4B29-A1F1-42C268444031}"/>
    <dgm:cxn modelId="{805A1261-3A21-4DA4-88AD-E73D2875DAAA}" srcId="{1480BC70-D441-406E-88CB-FBE0A3D807D7}" destId="{3337B8D3-019B-4EFC-AECD-699F4C42F667}" srcOrd="7" destOrd="0" parTransId="{7749DA6A-E17F-4C37-ACB8-613A05EF3BE2}" sibTransId="{CDD97E3D-89EC-4597-B729-C7FC03A2ACCC}"/>
    <dgm:cxn modelId="{8E3BB736-DF87-42C4-A0DE-5FB9FFA25BE3}" srcId="{1480BC70-D441-406E-88CB-FBE0A3D807D7}" destId="{E0F3A79B-5495-4249-9BE7-10C79EA786D7}" srcOrd="3" destOrd="0" parTransId="{346EE4AB-3FA6-4C18-8422-D3522B9D3AE2}" sibTransId="{7504BF10-4758-4071-BA51-15025FE32272}"/>
    <dgm:cxn modelId="{B418632D-06F0-419E-B983-027DA39806FA}" type="presOf" srcId="{6F466CB1-F048-4724-88C3-4CFB7883FA67}" destId="{65155FEE-14F1-407D-AFEF-F3695D373301}" srcOrd="0" destOrd="4" presId="urn:microsoft.com/office/officeart/2005/8/layout/list1"/>
    <dgm:cxn modelId="{A2BA0310-847E-4AE6-8DDA-E1FF80189701}" srcId="{1480BC70-D441-406E-88CB-FBE0A3D807D7}" destId="{1B3B23EA-B380-4C9E-91E9-EC428EE151E0}" srcOrd="0" destOrd="0" parTransId="{CCB4B1C7-304C-4E4F-AF63-EC15E204A199}" sibTransId="{1BD932AC-CD7A-4891-A57E-7303034FFC60}"/>
    <dgm:cxn modelId="{EF58F662-409B-44EC-9BE4-32F4840743FD}" srcId="{A5A496DB-D6C1-4842-BFDF-D6BC5BBC2040}" destId="{BA8F2220-F2DC-4D81-BC01-9B24CEB94AB7}" srcOrd="3" destOrd="0" parTransId="{94D3527C-E71A-4FBA-AA9A-829B332992DC}" sibTransId="{E1596E90-196E-4B66-BC05-E738E39E1F21}"/>
    <dgm:cxn modelId="{41E182B7-9EDE-4216-BD7D-A7C57C9FEA69}" type="presOf" srcId="{5A287D31-9019-4177-A74A-995BCDE36F60}" destId="{65155FEE-14F1-407D-AFEF-F3695D373301}" srcOrd="0" destOrd="5" presId="urn:microsoft.com/office/officeart/2005/8/layout/list1"/>
    <dgm:cxn modelId="{62AAFD99-3215-44BF-AB90-E232371D51A1}" srcId="{A5A496DB-D6C1-4842-BFDF-D6BC5BBC2040}" destId="{E4A4E050-6BF2-48AF-875E-8BA365792A44}" srcOrd="1" destOrd="0" parTransId="{5DF704F7-F726-4B2C-B08A-E8DA85C5459D}" sibTransId="{8FCC0DCA-E32B-4B37-9083-8EF736E28022}"/>
    <dgm:cxn modelId="{D9639578-251E-411E-9AD1-723260676DC6}" type="presOf" srcId="{5B72A980-2B12-46F0-AB9D-D4C081AF1A22}" destId="{65155FEE-14F1-407D-AFEF-F3695D373301}" srcOrd="0" destOrd="1" presId="urn:microsoft.com/office/officeart/2005/8/layout/list1"/>
    <dgm:cxn modelId="{CE87BF4E-9539-465C-8777-9D8DF93DAD7C}" srcId="{1480BC70-D441-406E-88CB-FBE0A3D807D7}" destId="{4F95DF0F-688E-43F0-B436-A71F0C093792}" srcOrd="6" destOrd="0" parTransId="{ED5A39F6-5908-4697-A974-02D85BF79013}" sibTransId="{D08C0168-2302-451F-97C4-D6DE88FACB10}"/>
    <dgm:cxn modelId="{2DBBC0CE-15D0-45B3-8164-3F948ECB1C6C}" type="presOf" srcId="{D2AAC730-E2BA-4582-AB4C-99A6DB77CFE2}" destId="{7D4EB21F-713F-4344-9D64-4BAE82E2120A}" srcOrd="0" destOrd="0" presId="urn:microsoft.com/office/officeart/2005/8/layout/list1"/>
    <dgm:cxn modelId="{E65D4DCE-55FE-4947-9770-738ACC1A0A8C}" srcId="{1480BC70-D441-406E-88CB-FBE0A3D807D7}" destId="{5A287D31-9019-4177-A74A-995BCDE36F60}" srcOrd="5" destOrd="0" parTransId="{45C93887-D6BD-435B-820D-81B13AFE5595}" sibTransId="{5F9F1D8A-1D4C-4034-8F5A-2A85A7F54CB8}"/>
    <dgm:cxn modelId="{5E405645-CAA7-44D2-81E5-D582AE34BAF0}" type="presOf" srcId="{A5A496DB-D6C1-4842-BFDF-D6BC5BBC2040}" destId="{3BE68B13-C0FF-4451-B33D-94AC5EC11871}" srcOrd="0" destOrd="0" presId="urn:microsoft.com/office/officeart/2005/8/layout/list1"/>
    <dgm:cxn modelId="{7E5BD358-AD1F-4BE6-96FC-3D2BCF7269E2}" type="presOf" srcId="{4F95DF0F-688E-43F0-B436-A71F0C093792}" destId="{65155FEE-14F1-407D-AFEF-F3695D373301}" srcOrd="0" destOrd="6" presId="urn:microsoft.com/office/officeart/2005/8/layout/list1"/>
    <dgm:cxn modelId="{A8473C19-847E-4705-A7C0-84596EF0EF4A}" type="presOf" srcId="{400AE272-DAB5-4692-940E-B4D4CEC40728}" destId="{65155FEE-14F1-407D-AFEF-F3695D373301}" srcOrd="0" destOrd="2" presId="urn:microsoft.com/office/officeart/2005/8/layout/list1"/>
    <dgm:cxn modelId="{38569EBB-3D1F-4C04-A819-D04D84D9E2FA}" type="presOf" srcId="{E0F3A79B-5495-4249-9BE7-10C79EA786D7}" destId="{65155FEE-14F1-407D-AFEF-F3695D373301}" srcOrd="0" destOrd="3" presId="urn:microsoft.com/office/officeart/2005/8/layout/list1"/>
    <dgm:cxn modelId="{32FC940D-C1D5-47D4-9667-9BEF2AE7C195}" srcId="{1480BC70-D441-406E-88CB-FBE0A3D807D7}" destId="{5B72A980-2B12-46F0-AB9D-D4C081AF1A22}" srcOrd="1" destOrd="0" parTransId="{D063A530-64E4-4D01-AE20-C04674CE5967}" sibTransId="{36FDB66C-AB9E-4E5F-A868-1E1CD1CC48EF}"/>
    <dgm:cxn modelId="{49B107E6-BF5C-4166-AB4E-BFA14C19D6A7}" srcId="{A5A496DB-D6C1-4842-BFDF-D6BC5BBC2040}" destId="{C838F8CA-0714-4675-8344-BC8C53CA8AEE}" srcOrd="0" destOrd="0" parTransId="{9480D69C-8C89-429C-BA76-85946ED04515}" sibTransId="{22E5B098-FD4C-4503-B4D8-54784D856081}"/>
    <dgm:cxn modelId="{DE8B96CD-C7EC-45E6-846A-A3FA268C67D8}" type="presOf" srcId="{1B3B23EA-B380-4C9E-91E9-EC428EE151E0}" destId="{65155FEE-14F1-407D-AFEF-F3695D373301}" srcOrd="0" destOrd="0" presId="urn:microsoft.com/office/officeart/2005/8/layout/list1"/>
    <dgm:cxn modelId="{2B0A6B3A-A4D8-4BB5-93CF-05E02F8E0D4B}" srcId="{1480BC70-D441-406E-88CB-FBE0A3D807D7}" destId="{400AE272-DAB5-4692-940E-B4D4CEC40728}" srcOrd="2" destOrd="0" parTransId="{571FE642-8B75-4727-9FAE-F860D31E3945}" sibTransId="{0B85E6DB-82B1-4CC9-928A-DE7061E41B71}"/>
    <dgm:cxn modelId="{A2088DDC-FABB-4102-980E-EEB9ECF25FD5}" type="presOf" srcId="{D2AAC730-E2BA-4582-AB4C-99A6DB77CFE2}" destId="{2B509174-7F9B-47F3-A49F-CF539F04717A}" srcOrd="1" destOrd="0" presId="urn:microsoft.com/office/officeart/2005/8/layout/list1"/>
    <dgm:cxn modelId="{CDD73096-F7B8-421E-9AD4-86AC7C5A5287}" type="presOf" srcId="{C838F8CA-0714-4675-8344-BC8C53CA8AEE}" destId="{BC13B9D9-0C2C-41E9-B109-DA6F0D287DA8}" srcOrd="1" destOrd="0" presId="urn:microsoft.com/office/officeart/2005/8/layout/list1"/>
    <dgm:cxn modelId="{C646B2A5-4444-426F-B4B0-6D300941F7D1}" type="presOf" srcId="{3337B8D3-019B-4EFC-AECD-699F4C42F667}" destId="{65155FEE-14F1-407D-AFEF-F3695D373301}" srcOrd="0" destOrd="7" presId="urn:microsoft.com/office/officeart/2005/8/layout/list1"/>
    <dgm:cxn modelId="{18526DA2-AAE8-423A-8468-98238F87B911}" type="presOf" srcId="{E4A4E050-6BF2-48AF-875E-8BA365792A44}" destId="{C604AA99-7502-4771-AB6D-39999D317967}" srcOrd="0" destOrd="0" presId="urn:microsoft.com/office/officeart/2005/8/layout/list1"/>
    <dgm:cxn modelId="{DCFF1D76-5C8F-4EC4-BD92-3F27A98F4889}" type="presOf" srcId="{BA8F2220-F2DC-4D81-BC01-9B24CEB94AB7}" destId="{2A1B7CE9-D787-4C1C-BE71-22B19F5DF260}" srcOrd="0" destOrd="0" presId="urn:microsoft.com/office/officeart/2005/8/layout/list1"/>
    <dgm:cxn modelId="{27E31168-D746-4578-96FB-1ABFB50D2F9A}" type="presOf" srcId="{1480BC70-D441-406E-88CB-FBE0A3D807D7}" destId="{4834FD2B-82BC-44AB-A025-41D9C2513052}" srcOrd="1" destOrd="0" presId="urn:microsoft.com/office/officeart/2005/8/layout/list1"/>
    <dgm:cxn modelId="{D7E47A3C-FE0F-4A10-82DD-AF1EA648E8D0}" srcId="{1480BC70-D441-406E-88CB-FBE0A3D807D7}" destId="{6F466CB1-F048-4724-88C3-4CFB7883FA67}" srcOrd="4" destOrd="0" parTransId="{5250403D-B6B7-4379-8BC7-5E9165FFB184}" sibTransId="{784C05B5-0988-4A9F-A316-F3DFA64FC341}"/>
    <dgm:cxn modelId="{36FD8659-465A-4D58-929A-B56357BC55CD}" type="presOf" srcId="{1480BC70-D441-406E-88CB-FBE0A3D807D7}" destId="{2A3E1AD6-B878-4390-AF5A-8F8902B66B33}" srcOrd="0" destOrd="0" presId="urn:microsoft.com/office/officeart/2005/8/layout/list1"/>
    <dgm:cxn modelId="{FB0AFD45-E668-40CC-B66E-BD2C2CBBBF18}" type="presOf" srcId="{E4A4E050-6BF2-48AF-875E-8BA365792A44}" destId="{2EA306AD-1188-4CDD-9FCD-826F8CB69F9D}" srcOrd="1" destOrd="0" presId="urn:microsoft.com/office/officeart/2005/8/layout/list1"/>
    <dgm:cxn modelId="{1A90F532-9DBE-4FED-A6F7-F5B253406D59}" srcId="{A5A496DB-D6C1-4842-BFDF-D6BC5BBC2040}" destId="{D2AAC730-E2BA-4582-AB4C-99A6DB77CFE2}" srcOrd="2" destOrd="0" parTransId="{9FB6CB0A-21C3-41D6-BCB0-6AC287F010F1}" sibTransId="{ACE6CC93-7A16-4D0B-AB06-197DDAEDC820}"/>
    <dgm:cxn modelId="{5476B4BB-2073-45A6-AB5C-8D0FA3FC87B0}" type="presOf" srcId="{C838F8CA-0714-4675-8344-BC8C53CA8AEE}" destId="{8E001078-5705-4ED8-9482-E87048E62E87}" srcOrd="0" destOrd="0" presId="urn:microsoft.com/office/officeart/2005/8/layout/list1"/>
    <dgm:cxn modelId="{658A5326-1B02-4F1C-975C-6CA6EDF48A90}" type="presParOf" srcId="{3BE68B13-C0FF-4451-B33D-94AC5EC11871}" destId="{7B6BBA60-0792-4558-A132-F0069AEE132A}" srcOrd="0" destOrd="0" presId="urn:microsoft.com/office/officeart/2005/8/layout/list1"/>
    <dgm:cxn modelId="{AB8FD9BE-2BED-4478-8976-E567ACC14486}" type="presParOf" srcId="{7B6BBA60-0792-4558-A132-F0069AEE132A}" destId="{8E001078-5705-4ED8-9482-E87048E62E87}" srcOrd="0" destOrd="0" presId="urn:microsoft.com/office/officeart/2005/8/layout/list1"/>
    <dgm:cxn modelId="{09AC2542-31F8-4110-BC70-7496568444A0}" type="presParOf" srcId="{7B6BBA60-0792-4558-A132-F0069AEE132A}" destId="{BC13B9D9-0C2C-41E9-B109-DA6F0D287DA8}" srcOrd="1" destOrd="0" presId="urn:microsoft.com/office/officeart/2005/8/layout/list1"/>
    <dgm:cxn modelId="{05ECB43C-C245-4ACD-ABE3-9F1E19D3C231}" type="presParOf" srcId="{3BE68B13-C0FF-4451-B33D-94AC5EC11871}" destId="{3A3440CF-D3C2-4B43-BD11-69CFDD884680}" srcOrd="1" destOrd="0" presId="urn:microsoft.com/office/officeart/2005/8/layout/list1"/>
    <dgm:cxn modelId="{79654E2B-D93F-4150-9711-3FBB21AB7914}" type="presParOf" srcId="{3BE68B13-C0FF-4451-B33D-94AC5EC11871}" destId="{7A926079-82E4-4ACA-876B-CC8784CA7969}" srcOrd="2" destOrd="0" presId="urn:microsoft.com/office/officeart/2005/8/layout/list1"/>
    <dgm:cxn modelId="{25EECEA4-97F1-47DB-BD33-BE416E20F410}" type="presParOf" srcId="{3BE68B13-C0FF-4451-B33D-94AC5EC11871}" destId="{AE31A9B4-DEC4-4B94-AE59-3B9DB39EDFA2}" srcOrd="3" destOrd="0" presId="urn:microsoft.com/office/officeart/2005/8/layout/list1"/>
    <dgm:cxn modelId="{EADE34C5-DEE9-428F-9202-65C861586294}" type="presParOf" srcId="{3BE68B13-C0FF-4451-B33D-94AC5EC11871}" destId="{D457BEB4-63A5-4524-8CBA-8E214C29368B}" srcOrd="4" destOrd="0" presId="urn:microsoft.com/office/officeart/2005/8/layout/list1"/>
    <dgm:cxn modelId="{D0BA63BC-0116-41E3-821F-123AD008B23E}" type="presParOf" srcId="{D457BEB4-63A5-4524-8CBA-8E214C29368B}" destId="{C604AA99-7502-4771-AB6D-39999D317967}" srcOrd="0" destOrd="0" presId="urn:microsoft.com/office/officeart/2005/8/layout/list1"/>
    <dgm:cxn modelId="{1F6BC89D-F4CE-4181-90A9-234BE2DA8037}" type="presParOf" srcId="{D457BEB4-63A5-4524-8CBA-8E214C29368B}" destId="{2EA306AD-1188-4CDD-9FCD-826F8CB69F9D}" srcOrd="1" destOrd="0" presId="urn:microsoft.com/office/officeart/2005/8/layout/list1"/>
    <dgm:cxn modelId="{C440CAD3-D2A0-408F-BC1D-DC40AB36F3F9}" type="presParOf" srcId="{3BE68B13-C0FF-4451-B33D-94AC5EC11871}" destId="{975F9CB4-926A-421F-9399-2F4195773E01}" srcOrd="5" destOrd="0" presId="urn:microsoft.com/office/officeart/2005/8/layout/list1"/>
    <dgm:cxn modelId="{A609F859-F94D-45C1-AF56-42BE66CAC2C3}" type="presParOf" srcId="{3BE68B13-C0FF-4451-B33D-94AC5EC11871}" destId="{C100CFEC-3CAD-4EEB-A561-92FC371310DD}" srcOrd="6" destOrd="0" presId="urn:microsoft.com/office/officeart/2005/8/layout/list1"/>
    <dgm:cxn modelId="{0FE4EB33-8C0D-4A97-87F4-3AC566FB6CEA}" type="presParOf" srcId="{3BE68B13-C0FF-4451-B33D-94AC5EC11871}" destId="{96D88CA0-512B-426A-97FF-1A6C83C130AB}" srcOrd="7" destOrd="0" presId="urn:microsoft.com/office/officeart/2005/8/layout/list1"/>
    <dgm:cxn modelId="{8BAB27BA-6C3C-43CD-A2F1-7E08FEC22D7F}" type="presParOf" srcId="{3BE68B13-C0FF-4451-B33D-94AC5EC11871}" destId="{86BB667F-0D36-4E05-8108-FC25A92B069B}" srcOrd="8" destOrd="0" presId="urn:microsoft.com/office/officeart/2005/8/layout/list1"/>
    <dgm:cxn modelId="{8CA13BB6-2301-46AE-B710-D6D4D70D1113}" type="presParOf" srcId="{86BB667F-0D36-4E05-8108-FC25A92B069B}" destId="{7D4EB21F-713F-4344-9D64-4BAE82E2120A}" srcOrd="0" destOrd="0" presId="urn:microsoft.com/office/officeart/2005/8/layout/list1"/>
    <dgm:cxn modelId="{F18BD4EB-AECB-4FC4-A721-F5179BFF2B5F}" type="presParOf" srcId="{86BB667F-0D36-4E05-8108-FC25A92B069B}" destId="{2B509174-7F9B-47F3-A49F-CF539F04717A}" srcOrd="1" destOrd="0" presId="urn:microsoft.com/office/officeart/2005/8/layout/list1"/>
    <dgm:cxn modelId="{E56460F6-48B6-4A1D-9B09-9917EC13C2D3}" type="presParOf" srcId="{3BE68B13-C0FF-4451-B33D-94AC5EC11871}" destId="{DC83563E-00E2-4021-AC9E-31A091F66E71}" srcOrd="9" destOrd="0" presId="urn:microsoft.com/office/officeart/2005/8/layout/list1"/>
    <dgm:cxn modelId="{972E8285-22B5-4EFB-8A81-AA3E340DA2DA}" type="presParOf" srcId="{3BE68B13-C0FF-4451-B33D-94AC5EC11871}" destId="{80F9EC2C-0987-46C3-A5B2-A556A5118C98}" srcOrd="10" destOrd="0" presId="urn:microsoft.com/office/officeart/2005/8/layout/list1"/>
    <dgm:cxn modelId="{94944AFB-A856-4F5D-AA3C-C3016ABC5549}" type="presParOf" srcId="{3BE68B13-C0FF-4451-B33D-94AC5EC11871}" destId="{7DE65C9C-0085-4C84-8E28-C98CBDB21A13}" srcOrd="11" destOrd="0" presId="urn:microsoft.com/office/officeart/2005/8/layout/list1"/>
    <dgm:cxn modelId="{572B6D2C-51E2-47C2-A2AC-7E7BF8276589}" type="presParOf" srcId="{3BE68B13-C0FF-4451-B33D-94AC5EC11871}" destId="{320710C2-66E8-4654-A690-F895FB64971D}" srcOrd="12" destOrd="0" presId="urn:microsoft.com/office/officeart/2005/8/layout/list1"/>
    <dgm:cxn modelId="{B1C7D8DC-D4D7-46EB-99CF-654458D15EFE}" type="presParOf" srcId="{320710C2-66E8-4654-A690-F895FB64971D}" destId="{2A1B7CE9-D787-4C1C-BE71-22B19F5DF260}" srcOrd="0" destOrd="0" presId="urn:microsoft.com/office/officeart/2005/8/layout/list1"/>
    <dgm:cxn modelId="{13A0FFCA-2A03-4D83-8751-6C22E21703F2}" type="presParOf" srcId="{320710C2-66E8-4654-A690-F895FB64971D}" destId="{8A15E6FB-A5E2-4E60-B88C-F3E67D8A191D}" srcOrd="1" destOrd="0" presId="urn:microsoft.com/office/officeart/2005/8/layout/list1"/>
    <dgm:cxn modelId="{B479F17F-97D9-4C02-B026-5ABB5DBEA265}" type="presParOf" srcId="{3BE68B13-C0FF-4451-B33D-94AC5EC11871}" destId="{56FD5ABE-02BA-4BDA-9736-0092417411C5}" srcOrd="13" destOrd="0" presId="urn:microsoft.com/office/officeart/2005/8/layout/list1"/>
    <dgm:cxn modelId="{6430481A-CF44-4832-86C0-E67641FE080E}" type="presParOf" srcId="{3BE68B13-C0FF-4451-B33D-94AC5EC11871}" destId="{45596B51-0B8E-482E-948C-4BF5716624BD}" srcOrd="14" destOrd="0" presId="urn:microsoft.com/office/officeart/2005/8/layout/list1"/>
    <dgm:cxn modelId="{9958D365-D365-42E1-BF76-398158AB2388}" type="presParOf" srcId="{3BE68B13-C0FF-4451-B33D-94AC5EC11871}" destId="{38D4B782-483A-4F2E-BEB5-20144448EF93}" srcOrd="15" destOrd="0" presId="urn:microsoft.com/office/officeart/2005/8/layout/list1"/>
    <dgm:cxn modelId="{DFCDBC2B-9539-4B6F-B6C2-B667003A4CEA}" type="presParOf" srcId="{3BE68B13-C0FF-4451-B33D-94AC5EC11871}" destId="{76F79DE6-7ABF-4552-830D-C7D3BF228291}" srcOrd="16" destOrd="0" presId="urn:microsoft.com/office/officeart/2005/8/layout/list1"/>
    <dgm:cxn modelId="{F447903B-15EF-4F69-8259-BECFF0F65B92}" type="presParOf" srcId="{76F79DE6-7ABF-4552-830D-C7D3BF228291}" destId="{2A3E1AD6-B878-4390-AF5A-8F8902B66B33}" srcOrd="0" destOrd="0" presId="urn:microsoft.com/office/officeart/2005/8/layout/list1"/>
    <dgm:cxn modelId="{00E46BF3-064E-42E5-97B8-49E55158C262}" type="presParOf" srcId="{76F79DE6-7ABF-4552-830D-C7D3BF228291}" destId="{4834FD2B-82BC-44AB-A025-41D9C2513052}" srcOrd="1" destOrd="0" presId="urn:microsoft.com/office/officeart/2005/8/layout/list1"/>
    <dgm:cxn modelId="{82B49849-99D1-4B59-80C3-9BE36205B33A}" type="presParOf" srcId="{3BE68B13-C0FF-4451-B33D-94AC5EC11871}" destId="{AC79DA86-181C-4F30-81A0-EAAFAD45E958}" srcOrd="17" destOrd="0" presId="urn:microsoft.com/office/officeart/2005/8/layout/list1"/>
    <dgm:cxn modelId="{5BF7F4D8-00FD-4D16-A0D0-8B667FE2191E}" type="presParOf" srcId="{3BE68B13-C0FF-4451-B33D-94AC5EC11871}" destId="{65155FEE-14F1-407D-AFEF-F3695D37330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26079-82E4-4ACA-876B-CC8784CA7969}">
      <dsp:nvSpPr>
        <dsp:cNvPr id="0" name=""/>
        <dsp:cNvSpPr/>
      </dsp:nvSpPr>
      <dsp:spPr>
        <a:xfrm>
          <a:off x="0" y="486099"/>
          <a:ext cx="6558462" cy="37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13B9D9-0C2C-41E9-B109-DA6F0D287DA8}">
      <dsp:nvSpPr>
        <dsp:cNvPr id="0" name=""/>
        <dsp:cNvSpPr/>
      </dsp:nvSpPr>
      <dsp:spPr>
        <a:xfrm>
          <a:off x="327923" y="264699"/>
          <a:ext cx="4590924"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526" tIns="0" rIns="173526" bIns="0" numCol="1" spcCol="1270" anchor="ctr" anchorCtr="0">
          <a:noAutofit/>
        </a:bodyPr>
        <a:lstStyle/>
        <a:p>
          <a:pPr lvl="0" algn="l" defTabSz="666750">
            <a:lnSpc>
              <a:spcPct val="90000"/>
            </a:lnSpc>
            <a:spcBef>
              <a:spcPct val="0"/>
            </a:spcBef>
            <a:spcAft>
              <a:spcPct val="35000"/>
            </a:spcAft>
          </a:pPr>
          <a:r>
            <a:rPr lang="en-US" sz="1500" kern="1200"/>
            <a:t>Healthequityguide.org</a:t>
          </a:r>
        </a:p>
      </dsp:txBody>
      <dsp:txXfrm>
        <a:off x="349539" y="286315"/>
        <a:ext cx="4547692" cy="399568"/>
      </dsp:txXfrm>
    </dsp:sp>
    <dsp:sp modelId="{C100CFEC-3CAD-4EEB-A561-92FC371310DD}">
      <dsp:nvSpPr>
        <dsp:cNvPr id="0" name=""/>
        <dsp:cNvSpPr/>
      </dsp:nvSpPr>
      <dsp:spPr>
        <a:xfrm>
          <a:off x="0" y="1166499"/>
          <a:ext cx="6558462" cy="37800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306AD-1188-4CDD-9FCD-826F8CB69F9D}">
      <dsp:nvSpPr>
        <dsp:cNvPr id="0" name=""/>
        <dsp:cNvSpPr/>
      </dsp:nvSpPr>
      <dsp:spPr>
        <a:xfrm>
          <a:off x="327923" y="945099"/>
          <a:ext cx="4590924" cy="44280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526" tIns="0" rIns="173526" bIns="0" numCol="1" spcCol="1270" anchor="ctr" anchorCtr="0">
          <a:noAutofit/>
        </a:bodyPr>
        <a:lstStyle/>
        <a:p>
          <a:pPr lvl="0" algn="l" defTabSz="666750">
            <a:lnSpc>
              <a:spcPct val="90000"/>
            </a:lnSpc>
            <a:spcBef>
              <a:spcPct val="0"/>
            </a:spcBef>
            <a:spcAft>
              <a:spcPct val="35000"/>
            </a:spcAft>
          </a:pPr>
          <a:r>
            <a:rPr lang="en-US" sz="1500" kern="1200"/>
            <a:t>Health equity lens  (Minnesota)</a:t>
          </a:r>
        </a:p>
      </dsp:txBody>
      <dsp:txXfrm>
        <a:off x="349539" y="966715"/>
        <a:ext cx="4547692" cy="399568"/>
      </dsp:txXfrm>
    </dsp:sp>
    <dsp:sp modelId="{80F9EC2C-0987-46C3-A5B2-A556A5118C98}">
      <dsp:nvSpPr>
        <dsp:cNvPr id="0" name=""/>
        <dsp:cNvSpPr/>
      </dsp:nvSpPr>
      <dsp:spPr>
        <a:xfrm>
          <a:off x="0" y="1846899"/>
          <a:ext cx="6558462" cy="3780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09174-7F9B-47F3-A49F-CF539F04717A}">
      <dsp:nvSpPr>
        <dsp:cNvPr id="0" name=""/>
        <dsp:cNvSpPr/>
      </dsp:nvSpPr>
      <dsp:spPr>
        <a:xfrm>
          <a:off x="327923" y="1625499"/>
          <a:ext cx="4590924" cy="44280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526" tIns="0" rIns="173526" bIns="0" numCol="1" spcCol="1270" anchor="ctr" anchorCtr="0">
          <a:noAutofit/>
        </a:bodyPr>
        <a:lstStyle/>
        <a:p>
          <a:pPr lvl="0" algn="l" defTabSz="666750">
            <a:lnSpc>
              <a:spcPct val="90000"/>
            </a:lnSpc>
            <a:spcBef>
              <a:spcPct val="0"/>
            </a:spcBef>
            <a:spcAft>
              <a:spcPct val="35000"/>
            </a:spcAft>
          </a:pPr>
          <a:r>
            <a:rPr lang="en-US" sz="1500" kern="1200"/>
            <a:t>Multnomah Equity and Empowerment Lens</a:t>
          </a:r>
        </a:p>
      </dsp:txBody>
      <dsp:txXfrm>
        <a:off x="349539" y="1647115"/>
        <a:ext cx="4547692" cy="399568"/>
      </dsp:txXfrm>
    </dsp:sp>
    <dsp:sp modelId="{45596B51-0B8E-482E-948C-4BF5716624BD}">
      <dsp:nvSpPr>
        <dsp:cNvPr id="0" name=""/>
        <dsp:cNvSpPr/>
      </dsp:nvSpPr>
      <dsp:spPr>
        <a:xfrm>
          <a:off x="0" y="2527299"/>
          <a:ext cx="6558462" cy="3780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15E6FB-A5E2-4E60-B88C-F3E67D8A191D}">
      <dsp:nvSpPr>
        <dsp:cNvPr id="0" name=""/>
        <dsp:cNvSpPr/>
      </dsp:nvSpPr>
      <dsp:spPr>
        <a:xfrm>
          <a:off x="327923" y="2305899"/>
          <a:ext cx="4590924" cy="44280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526" tIns="0" rIns="173526" bIns="0" numCol="1" spcCol="1270" anchor="ctr" anchorCtr="0">
          <a:noAutofit/>
        </a:bodyPr>
        <a:lstStyle/>
        <a:p>
          <a:pPr lvl="0" algn="l" defTabSz="666750">
            <a:lnSpc>
              <a:spcPct val="90000"/>
            </a:lnSpc>
            <a:spcBef>
              <a:spcPct val="0"/>
            </a:spcBef>
            <a:spcAft>
              <a:spcPct val="35000"/>
            </a:spcAft>
          </a:pPr>
          <a:r>
            <a:rPr lang="en-US" sz="1500" kern="1200"/>
            <a:t>Robert Wood Johnson Foundation and health equity</a:t>
          </a:r>
        </a:p>
      </dsp:txBody>
      <dsp:txXfrm>
        <a:off x="349539" y="2327515"/>
        <a:ext cx="4547692" cy="399568"/>
      </dsp:txXfrm>
    </dsp:sp>
    <dsp:sp modelId="{65155FEE-14F1-407D-AFEF-F3695D373301}">
      <dsp:nvSpPr>
        <dsp:cNvPr id="0" name=""/>
        <dsp:cNvSpPr/>
      </dsp:nvSpPr>
      <dsp:spPr>
        <a:xfrm>
          <a:off x="0" y="3219732"/>
          <a:ext cx="6558462" cy="308481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9010" tIns="312420" rIns="50901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a:t>P</a:t>
          </a:r>
          <a:r>
            <a:rPr lang="en-US" sz="1500" kern="1200"/>
            <a:t>lace</a:t>
          </a:r>
        </a:p>
        <a:p>
          <a:pPr marL="114300" lvl="1" indent="-114300" algn="l" defTabSz="666750">
            <a:lnSpc>
              <a:spcPct val="90000"/>
            </a:lnSpc>
            <a:spcBef>
              <a:spcPct val="0"/>
            </a:spcBef>
            <a:spcAft>
              <a:spcPct val="15000"/>
            </a:spcAft>
            <a:buChar char="••"/>
          </a:pPr>
          <a:r>
            <a:rPr lang="en-US" sz="1500" b="1" kern="1200"/>
            <a:t>R</a:t>
          </a:r>
          <a:r>
            <a:rPr lang="en-US" sz="1500" kern="1200"/>
            <a:t>eligion</a:t>
          </a:r>
        </a:p>
        <a:p>
          <a:pPr marL="114300" lvl="1" indent="-114300" algn="l" defTabSz="666750">
            <a:lnSpc>
              <a:spcPct val="90000"/>
            </a:lnSpc>
            <a:spcBef>
              <a:spcPct val="0"/>
            </a:spcBef>
            <a:spcAft>
              <a:spcPct val="15000"/>
            </a:spcAft>
            <a:buChar char="••"/>
          </a:pPr>
          <a:r>
            <a:rPr lang="en-US" sz="1500" b="1" kern="1200"/>
            <a:t>O</a:t>
          </a:r>
          <a:r>
            <a:rPr lang="en-US" sz="1500" kern="1200"/>
            <a:t>ccupation</a:t>
          </a:r>
        </a:p>
        <a:p>
          <a:pPr marL="114300" lvl="1" indent="-114300" algn="l" defTabSz="666750">
            <a:lnSpc>
              <a:spcPct val="90000"/>
            </a:lnSpc>
            <a:spcBef>
              <a:spcPct val="0"/>
            </a:spcBef>
            <a:spcAft>
              <a:spcPct val="15000"/>
            </a:spcAft>
            <a:buChar char="••"/>
          </a:pPr>
          <a:r>
            <a:rPr lang="en-US" sz="1500" b="1" kern="1200"/>
            <a:t>G</a:t>
          </a:r>
          <a:r>
            <a:rPr lang="en-US" sz="1500" kern="1200"/>
            <a:t>ender</a:t>
          </a:r>
        </a:p>
        <a:p>
          <a:pPr marL="114300" lvl="1" indent="-114300" algn="l" defTabSz="666750">
            <a:lnSpc>
              <a:spcPct val="90000"/>
            </a:lnSpc>
            <a:spcBef>
              <a:spcPct val="0"/>
            </a:spcBef>
            <a:spcAft>
              <a:spcPct val="15000"/>
            </a:spcAft>
            <a:buChar char="••"/>
          </a:pPr>
          <a:r>
            <a:rPr lang="en-US" sz="1500" b="1" kern="1200"/>
            <a:t>R</a:t>
          </a:r>
          <a:r>
            <a:rPr lang="en-US" sz="1500" kern="1200"/>
            <a:t>ace/ethnicity</a:t>
          </a:r>
        </a:p>
        <a:p>
          <a:pPr marL="114300" lvl="1" indent="-114300" algn="l" defTabSz="666750">
            <a:lnSpc>
              <a:spcPct val="90000"/>
            </a:lnSpc>
            <a:spcBef>
              <a:spcPct val="0"/>
            </a:spcBef>
            <a:spcAft>
              <a:spcPct val="15000"/>
            </a:spcAft>
            <a:buChar char="••"/>
          </a:pPr>
          <a:r>
            <a:rPr lang="en-US" sz="1500" b="1" kern="1200"/>
            <a:t>E</a:t>
          </a:r>
          <a:r>
            <a:rPr lang="en-US" sz="1500" kern="1200"/>
            <a:t>ducational attainment</a:t>
          </a:r>
        </a:p>
        <a:p>
          <a:pPr marL="114300" lvl="1" indent="-114300" algn="l" defTabSz="666750">
            <a:lnSpc>
              <a:spcPct val="90000"/>
            </a:lnSpc>
            <a:spcBef>
              <a:spcPct val="0"/>
            </a:spcBef>
            <a:spcAft>
              <a:spcPct val="15000"/>
            </a:spcAft>
            <a:buChar char="••"/>
          </a:pPr>
          <a:r>
            <a:rPr lang="en-US" sz="1500" b="1" kern="1200"/>
            <a:t>S</a:t>
          </a:r>
          <a:r>
            <a:rPr lang="en-US" sz="1500" kern="1200"/>
            <a:t>ocio-economics</a:t>
          </a:r>
        </a:p>
        <a:p>
          <a:pPr marL="114300" lvl="1" indent="-114300" algn="l" defTabSz="666750">
            <a:lnSpc>
              <a:spcPct val="90000"/>
            </a:lnSpc>
            <a:spcBef>
              <a:spcPct val="0"/>
            </a:spcBef>
            <a:spcAft>
              <a:spcPct val="15000"/>
            </a:spcAft>
            <a:buChar char="••"/>
          </a:pPr>
          <a:r>
            <a:rPr lang="en-US" sz="1500" b="1" kern="1200" dirty="0"/>
            <a:t>S</a:t>
          </a:r>
          <a:r>
            <a:rPr lang="en-US" sz="1500" kern="1200" dirty="0"/>
            <a:t>tigma</a:t>
          </a:r>
          <a:r>
            <a:rPr lang="en-US" sz="1500" b="1" kern="1200" dirty="0"/>
            <a:t> </a:t>
          </a:r>
          <a:endParaRPr lang="en-US" sz="1500" kern="1200" dirty="0"/>
        </a:p>
      </dsp:txBody>
      <dsp:txXfrm>
        <a:off x="0" y="3219732"/>
        <a:ext cx="6558462" cy="3084810"/>
      </dsp:txXfrm>
    </dsp:sp>
    <dsp:sp modelId="{4834FD2B-82BC-44AB-A025-41D9C2513052}">
      <dsp:nvSpPr>
        <dsp:cNvPr id="0" name=""/>
        <dsp:cNvSpPr/>
      </dsp:nvSpPr>
      <dsp:spPr>
        <a:xfrm>
          <a:off x="327923" y="2986299"/>
          <a:ext cx="4590924" cy="442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3526" tIns="0" rIns="173526" bIns="0" numCol="1" spcCol="1270" anchor="ctr" anchorCtr="0">
          <a:noAutofit/>
        </a:bodyPr>
        <a:lstStyle/>
        <a:p>
          <a:pPr lvl="0" algn="l" defTabSz="666750">
            <a:lnSpc>
              <a:spcPct val="90000"/>
            </a:lnSpc>
            <a:spcBef>
              <a:spcPct val="0"/>
            </a:spcBef>
            <a:spcAft>
              <a:spcPct val="35000"/>
            </a:spcAft>
          </a:pPr>
          <a:r>
            <a:rPr lang="en-US" sz="1500" kern="1200" dirty="0" smtClean="0"/>
            <a:t>PROGRESS Tool</a:t>
          </a:r>
          <a:r>
            <a:rPr lang="en-US" sz="1500" kern="1200" dirty="0"/>
            <a:t>   (to help identify groups </a:t>
          </a:r>
          <a:r>
            <a:rPr lang="en-US" sz="1500" i="1" kern="1200" dirty="0"/>
            <a:t>a priori</a:t>
          </a:r>
          <a:r>
            <a:rPr lang="en-US" sz="1500" kern="1200" dirty="0"/>
            <a:t>)</a:t>
          </a:r>
        </a:p>
      </dsp:txBody>
      <dsp:txXfrm>
        <a:off x="349539" y="3007915"/>
        <a:ext cx="454769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36486-798D-446F-AE95-974CA9CA2877}" type="datetimeFigureOut">
              <a:rPr lang="en-US"/>
              <a:t>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F21985-BD84-4CB5-9437-4ADED0A32F69}" type="slidenum">
              <a:rPr lang="en-US"/>
              <a:t>‹#›</a:t>
            </a:fld>
            <a:endParaRPr lang="en-US"/>
          </a:p>
        </p:txBody>
      </p:sp>
    </p:spTree>
    <p:extLst>
      <p:ext uri="{BB962C8B-B14F-4D97-AF65-F5344CB8AC3E}">
        <p14:creationId xmlns:p14="http://schemas.microsoft.com/office/powerpoint/2010/main" val="387342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conflicts of interests to disclose.</a:t>
            </a:r>
            <a:endParaRPr lang="en-US" dirty="0"/>
          </a:p>
        </p:txBody>
      </p:sp>
      <p:sp>
        <p:nvSpPr>
          <p:cNvPr id="4" name="Slide Number Placeholder 3"/>
          <p:cNvSpPr>
            <a:spLocks noGrp="1"/>
          </p:cNvSpPr>
          <p:nvPr>
            <p:ph type="sldNum" sz="quarter" idx="10"/>
          </p:nvPr>
        </p:nvSpPr>
        <p:spPr/>
        <p:txBody>
          <a:bodyPr/>
          <a:lstStyle/>
          <a:p>
            <a:fld id="{1FF21985-BD84-4CB5-9437-4ADED0A32F69}" type="slidenum">
              <a:rPr lang="en-US" smtClean="0"/>
              <a:t>1</a:t>
            </a:fld>
            <a:endParaRPr lang="en-US"/>
          </a:p>
        </p:txBody>
      </p:sp>
    </p:spTree>
    <p:extLst>
      <p:ext uri="{BB962C8B-B14F-4D97-AF65-F5344CB8AC3E}">
        <p14:creationId xmlns:p14="http://schemas.microsoft.com/office/powerpoint/2010/main" val="166407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 fundamental mistake that produces inequitable results and processes is in decision-making that treats everyone the </a:t>
            </a:r>
            <a:r>
              <a:rPr lang="en-US" dirty="0" smtClean="0">
                <a:cs typeface="Calibri"/>
              </a:rPr>
              <a:t>same</a:t>
            </a:r>
            <a:r>
              <a:rPr lang="en-US" baseline="0" dirty="0" smtClean="0">
                <a:cs typeface="Calibri"/>
              </a:rPr>
              <a:t> (equality approach)</a:t>
            </a:r>
            <a:r>
              <a:rPr lang="en-US" dirty="0" smtClean="0">
                <a:cs typeface="Calibri"/>
              </a:rPr>
              <a:t>, </a:t>
            </a:r>
            <a:r>
              <a:rPr lang="en-US" dirty="0">
                <a:cs typeface="Calibri"/>
              </a:rPr>
              <a:t>taking no account of important differences that will have bearing on the ability of certain groups of people to take advantage of the opportunity in a fair </a:t>
            </a:r>
            <a:r>
              <a:rPr lang="en-US" dirty="0" smtClean="0">
                <a:cs typeface="Calibri"/>
              </a:rPr>
              <a:t>way (equity approach).</a:t>
            </a:r>
            <a:r>
              <a:rPr lang="en-US" dirty="0">
                <a:cs typeface="Calibri"/>
              </a:rPr>
              <a:t>  </a:t>
            </a:r>
          </a:p>
          <a:p>
            <a:endParaRPr lang="en-US" dirty="0">
              <a:cs typeface="Calibri"/>
            </a:endParaRPr>
          </a:p>
          <a:p>
            <a:r>
              <a:rPr lang="en-US" dirty="0">
                <a:cs typeface="Calibri"/>
              </a:rPr>
              <a:t>There is actually a lot we can learn from this picture if we take time to really consider it. </a:t>
            </a:r>
            <a:r>
              <a:rPr lang="en-US" dirty="0" smtClean="0">
                <a:cs typeface="Calibri"/>
              </a:rPr>
              <a:t>Consider </a:t>
            </a:r>
            <a:r>
              <a:rPr lang="en-US" dirty="0">
                <a:cs typeface="Calibri"/>
              </a:rPr>
              <a:t>what had to happen for the picture to shift from the top frame to the lower frame. </a:t>
            </a:r>
            <a:r>
              <a:rPr lang="en-US" dirty="0" smtClean="0">
                <a:cs typeface="Calibri"/>
              </a:rPr>
              <a:t>Someone </a:t>
            </a:r>
            <a:r>
              <a:rPr lang="en-US" dirty="0">
                <a:cs typeface="Calibri"/>
              </a:rPr>
              <a:t>had to notice that the same solution was not working well for some </a:t>
            </a:r>
            <a:r>
              <a:rPr lang="en-US" dirty="0" smtClean="0">
                <a:cs typeface="Calibri"/>
              </a:rPr>
              <a:t>people. </a:t>
            </a:r>
            <a:r>
              <a:rPr lang="en-US" dirty="0">
                <a:cs typeface="Calibri"/>
              </a:rPr>
              <a:t>Some using the bikes were at increased harm because the bike wasn't right-sized. </a:t>
            </a:r>
            <a:r>
              <a:rPr lang="en-US" dirty="0" smtClean="0">
                <a:cs typeface="Calibri"/>
              </a:rPr>
              <a:t>One couldn't </a:t>
            </a:r>
            <a:r>
              <a:rPr lang="en-US" dirty="0">
                <a:cs typeface="Calibri"/>
              </a:rPr>
              <a:t>even ride a bike. </a:t>
            </a:r>
            <a:r>
              <a:rPr lang="en-US" dirty="0" smtClean="0">
                <a:cs typeface="Calibri"/>
              </a:rPr>
              <a:t>While </a:t>
            </a:r>
            <a:r>
              <a:rPr lang="en-US" dirty="0">
                <a:cs typeface="Calibri"/>
              </a:rPr>
              <a:t>the system of producing bikes was efficient, it was not </a:t>
            </a:r>
            <a:r>
              <a:rPr lang="en-US" dirty="0" smtClean="0">
                <a:cs typeface="Calibri"/>
              </a:rPr>
              <a:t>effective.</a:t>
            </a:r>
            <a:r>
              <a:rPr lang="en-US" baseline="0" dirty="0" smtClean="0">
                <a:cs typeface="Calibri"/>
              </a:rPr>
              <a:t> </a:t>
            </a:r>
            <a:r>
              <a:rPr lang="en-US" dirty="0" smtClean="0">
                <a:cs typeface="Calibri"/>
              </a:rPr>
              <a:t>Decision-makers </a:t>
            </a:r>
            <a:r>
              <a:rPr lang="en-US" dirty="0">
                <a:cs typeface="Calibri"/>
              </a:rPr>
              <a:t>had to innovate and redesign, not only different sized bikes, but a very different bike in order that all would have opportunity.  </a:t>
            </a:r>
          </a:p>
          <a:p>
            <a:endParaRPr lang="en-US" dirty="0">
              <a:cs typeface="Calibri"/>
            </a:endParaRPr>
          </a:p>
          <a:p>
            <a:r>
              <a:rPr lang="en-US" dirty="0">
                <a:cs typeface="Calibri"/>
              </a:rPr>
              <a:t>This illustrates that things can change—and we have to believe this if we are going to pursue health equity—and that in order for them to change we need to make decisions that account for people who tend to be left out. </a:t>
            </a:r>
            <a:r>
              <a:rPr lang="en-US" dirty="0" smtClean="0">
                <a:cs typeface="Calibri"/>
              </a:rPr>
              <a:t>We </a:t>
            </a:r>
            <a:r>
              <a:rPr lang="en-US" dirty="0">
                <a:cs typeface="Calibri"/>
              </a:rPr>
              <a:t>need to design our processes, protocols, and programs with these people in mind.   </a:t>
            </a:r>
          </a:p>
        </p:txBody>
      </p:sp>
      <p:sp>
        <p:nvSpPr>
          <p:cNvPr id="4" name="Slide Number Placeholder 3"/>
          <p:cNvSpPr>
            <a:spLocks noGrp="1"/>
          </p:cNvSpPr>
          <p:nvPr>
            <p:ph type="sldNum" sz="quarter" idx="5"/>
          </p:nvPr>
        </p:nvSpPr>
        <p:spPr/>
        <p:txBody>
          <a:bodyPr/>
          <a:lstStyle/>
          <a:p>
            <a:fld id="{1FF21985-BD84-4CB5-9437-4ADED0A32F69}" type="slidenum">
              <a:rPr lang="en-US"/>
              <a:t>2</a:t>
            </a:fld>
            <a:endParaRPr lang="en-US"/>
          </a:p>
        </p:txBody>
      </p:sp>
    </p:spTree>
    <p:extLst>
      <p:ext uri="{BB962C8B-B14F-4D97-AF65-F5344CB8AC3E}">
        <p14:creationId xmlns:p14="http://schemas.microsoft.com/office/powerpoint/2010/main" val="356215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map of a rural county</a:t>
            </a:r>
            <a:r>
              <a:rPr lang="en-US" baseline="0" dirty="0" smtClean="0"/>
              <a:t> in Haiti. The red boxes represent villages. The local health organization set an outreach goal of reaching the furthest child in the furthest village—the ones most likely to be left behind due to time and resources. </a:t>
            </a:r>
            <a:r>
              <a:rPr lang="en-US" sz="1200" kern="1200" dirty="0" smtClean="0">
                <a:solidFill>
                  <a:schemeClr val="tx1"/>
                </a:solidFill>
                <a:effectLst/>
                <a:latin typeface="+mn-lt"/>
                <a:ea typeface="+mn-ea"/>
                <a:cs typeface="+mn-cs"/>
              </a:rPr>
              <a:t>When the leadership found through</a:t>
            </a:r>
            <a:r>
              <a:rPr lang="en-US" sz="1200" kern="1200" baseline="0" dirty="0" smtClean="0">
                <a:solidFill>
                  <a:schemeClr val="tx1"/>
                </a:solidFill>
                <a:effectLst/>
                <a:latin typeface="+mn-lt"/>
                <a:ea typeface="+mn-ea"/>
                <a:cs typeface="+mn-cs"/>
              </a:rPr>
              <a:t> regular monitoring </a:t>
            </a:r>
            <a:r>
              <a:rPr lang="en-US" sz="1200" kern="1200" dirty="0" smtClean="0">
                <a:solidFill>
                  <a:schemeClr val="tx1"/>
                </a:solidFill>
                <a:effectLst/>
                <a:latin typeface="+mn-lt"/>
                <a:ea typeface="+mn-ea"/>
                <a:cs typeface="+mn-cs"/>
              </a:rPr>
              <a:t>that they were not reaching all the children in the timeframe they established, they decided to purchase motorcycles for their workers so that the workers could reach the children along the roads much faster, leaving more time for the workers to walk up into the mountains to reach the furthest child in the furthest village. And they succeeded in reaching all 10,000 children as a result… because they</a:t>
            </a:r>
            <a:r>
              <a:rPr lang="en-US" sz="1200" kern="1200" baseline="0" dirty="0" smtClean="0">
                <a:solidFill>
                  <a:schemeClr val="tx1"/>
                </a:solidFill>
                <a:effectLst/>
                <a:latin typeface="+mn-lt"/>
                <a:ea typeface="+mn-ea"/>
                <a:cs typeface="+mn-cs"/>
              </a:rPr>
              <a:t> m</a:t>
            </a:r>
            <a:r>
              <a:rPr lang="en-US" sz="1200" kern="1200" dirty="0" smtClean="0">
                <a:solidFill>
                  <a:schemeClr val="tx1"/>
                </a:solidFill>
                <a:effectLst/>
                <a:latin typeface="+mn-lt"/>
                <a:ea typeface="+mn-ea"/>
                <a:cs typeface="+mn-cs"/>
              </a:rPr>
              <a:t>onitored their progress and adapted until their goal was achieved.</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F21985-BD84-4CB5-9437-4ADED0A32F69}" type="slidenum">
              <a:rPr lang="en-US" smtClean="0"/>
              <a:t>3</a:t>
            </a:fld>
            <a:endParaRPr lang="en-US"/>
          </a:p>
        </p:txBody>
      </p:sp>
    </p:spTree>
    <p:extLst>
      <p:ext uri="{BB962C8B-B14F-4D97-AF65-F5344CB8AC3E}">
        <p14:creationId xmlns:p14="http://schemas.microsoft.com/office/powerpoint/2010/main" val="6060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opening a new hospital an art acquisition process was initiated which involved a committee of diverse participants who were able to identify exclusionary processes in prior art acquisition methods and create a new process that </a:t>
            </a:r>
            <a:r>
              <a:rPr lang="en-US" dirty="0" smtClean="0"/>
              <a:t>was </a:t>
            </a:r>
            <a:r>
              <a:rPr lang="en-US" dirty="0"/>
              <a:t>more inclusive. The upshot of the changes were as follows:</a:t>
            </a:r>
          </a:p>
          <a:p>
            <a:pPr marL="285750" lvl="1" indent="-285750">
              <a:buFont typeface="&quot;Courier New&quot;"/>
              <a:buChar char="○"/>
            </a:pPr>
            <a:r>
              <a:rPr lang="en-US" dirty="0"/>
              <a:t>Eligibility criteria were changed (e.g</a:t>
            </a:r>
            <a:r>
              <a:rPr lang="en-US" dirty="0" smtClean="0"/>
              <a:t>.,</a:t>
            </a:r>
            <a:r>
              <a:rPr lang="en-US" dirty="0"/>
              <a:t> artist </a:t>
            </a:r>
            <a:r>
              <a:rPr lang="en-US" dirty="0" smtClean="0"/>
              <a:t>not required to have had gallery</a:t>
            </a:r>
            <a:r>
              <a:rPr lang="en-US" dirty="0"/>
              <a:t> exhibits, </a:t>
            </a:r>
            <a:r>
              <a:rPr lang="en-US" dirty="0" smtClean="0"/>
              <a:t>which</a:t>
            </a:r>
            <a:r>
              <a:rPr lang="en-US" baseline="0" dirty="0" smtClean="0"/>
              <a:t> was</a:t>
            </a:r>
            <a:r>
              <a:rPr lang="en-US" dirty="0" smtClean="0"/>
              <a:t> </a:t>
            </a:r>
            <a:r>
              <a:rPr lang="en-US" dirty="0"/>
              <a:t>a deterrent to some artists)</a:t>
            </a:r>
            <a:endParaRPr lang="en-US" dirty="0">
              <a:cs typeface="Calibri"/>
            </a:endParaRPr>
          </a:p>
          <a:p>
            <a:pPr marL="285750" lvl="1" indent="-285750">
              <a:buFont typeface="&quot;Courier New&quot;"/>
              <a:buChar char="○"/>
            </a:pPr>
            <a:r>
              <a:rPr lang="en-US" dirty="0"/>
              <a:t>Language was changed to be more legible to people outside of academia</a:t>
            </a:r>
            <a:endParaRPr lang="en-US" dirty="0">
              <a:cs typeface="Calibri"/>
            </a:endParaRPr>
          </a:p>
          <a:p>
            <a:pPr marL="285750" lvl="1" indent="-285750">
              <a:buFont typeface="&quot;Courier New&quot;"/>
              <a:buChar char="○"/>
            </a:pPr>
            <a:r>
              <a:rPr lang="en-US" dirty="0"/>
              <a:t>An easier-to-navigate application process was developed</a:t>
            </a:r>
            <a:endParaRPr lang="en-US" dirty="0">
              <a:cs typeface="Calibri"/>
            </a:endParaRPr>
          </a:p>
          <a:p>
            <a:pPr marL="285750" lvl="1" indent="-285750">
              <a:buFont typeface="&quot;Courier New&quot;"/>
              <a:buChar char="○"/>
            </a:pPr>
            <a:r>
              <a:rPr lang="en-US" dirty="0"/>
              <a:t>A support system for the application process was </a:t>
            </a:r>
            <a:r>
              <a:rPr lang="en-US" dirty="0" smtClean="0"/>
              <a:t>implemented</a:t>
            </a:r>
          </a:p>
          <a:p>
            <a:pPr marL="0" lvl="1" indent="0">
              <a:buFont typeface="&quot;Courier New&quot;"/>
              <a:buNone/>
            </a:pPr>
            <a:endParaRPr lang="en-US" dirty="0" smtClean="0"/>
          </a:p>
          <a:p>
            <a:pPr marL="0" lvl="1" indent="0">
              <a:buFont typeface="&quot;Courier New&quot;"/>
              <a:buNone/>
            </a:pPr>
            <a:r>
              <a:rPr lang="en-US" dirty="0" smtClean="0"/>
              <a:t>These </a:t>
            </a:r>
            <a:r>
              <a:rPr lang="en-US" dirty="0"/>
              <a:t>changes led to an incredibly diverse and more welcoming and inclusive atmosphere there. </a:t>
            </a:r>
            <a:r>
              <a:rPr lang="en-US" baseline="0" dirty="0"/>
              <a:t> </a:t>
            </a:r>
            <a:r>
              <a:rPr lang="en-US" dirty="0" smtClean="0"/>
              <a:t>According</a:t>
            </a:r>
            <a:r>
              <a:rPr lang="en-US" dirty="0"/>
              <a:t> to hospital leadership, a “palpably different art collection” for the new hospital compared with other hospitals owned by the health </a:t>
            </a:r>
            <a:r>
              <a:rPr lang="en-US" dirty="0" smtClean="0"/>
              <a:t>system.</a:t>
            </a:r>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FF21985-BD84-4CB5-9437-4ADED0A32F69}" type="slidenum">
              <a:rPr lang="en-US"/>
              <a:t>4</a:t>
            </a:fld>
            <a:endParaRPr lang="en-US"/>
          </a:p>
        </p:txBody>
      </p:sp>
    </p:spTree>
    <p:extLst>
      <p:ext uri="{BB962C8B-B14F-4D97-AF65-F5344CB8AC3E}">
        <p14:creationId xmlns:p14="http://schemas.microsoft.com/office/powerpoint/2010/main" val="279654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46-year-old female consistently refused a pap smear</a:t>
            </a:r>
            <a:r>
              <a:rPr lang="en-US" dirty="0" smtClean="0"/>
              <a:t>. In discussing these</a:t>
            </a:r>
            <a:r>
              <a:rPr lang="en-US" baseline="0" dirty="0" smtClean="0"/>
              <a:t> refusals with the patient, the doctor learned that s</a:t>
            </a:r>
            <a:r>
              <a:rPr lang="en-US" dirty="0" smtClean="0"/>
              <a:t>he </a:t>
            </a:r>
            <a:r>
              <a:rPr lang="en-US" dirty="0"/>
              <a:t>had been traumatically abused in her </a:t>
            </a:r>
            <a:r>
              <a:rPr lang="en-US" dirty="0" err="1"/>
              <a:t>adolesence</a:t>
            </a:r>
            <a:r>
              <a:rPr lang="en-US" dirty="0" smtClean="0"/>
              <a:t>. The doctor suggested self-pap</a:t>
            </a:r>
            <a:r>
              <a:rPr lang="en-US" baseline="0" dirty="0" smtClean="0"/>
              <a:t> screening, which the patient agreed to do. </a:t>
            </a:r>
            <a:r>
              <a:rPr lang="en-US" sz="1200" kern="1200" dirty="0" smtClean="0">
                <a:solidFill>
                  <a:schemeClr val="tx1"/>
                </a:solidFill>
                <a:effectLst/>
                <a:latin typeface="+mn-lt"/>
                <a:ea typeface="+mn-ea"/>
                <a:cs typeface="+mn-cs"/>
              </a:rPr>
              <a:t>This approach adapted to the need and reduced the likelihood that this woman would be left unscreened for cervical cancer. </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1FF21985-BD84-4CB5-9437-4ADED0A32F69}" type="slidenum">
              <a:rPr lang="en-US"/>
              <a:t>5</a:t>
            </a:fld>
            <a:endParaRPr lang="en-US"/>
          </a:p>
        </p:txBody>
      </p:sp>
    </p:spTree>
    <p:extLst>
      <p:ext uri="{BB962C8B-B14F-4D97-AF65-F5344CB8AC3E}">
        <p14:creationId xmlns:p14="http://schemas.microsoft.com/office/powerpoint/2010/main" val="3142030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one possible approach to consider as you make decisions, begin new protocols, processes, programs, or want to review ongoing ones. It uses the acronym PROGRESS.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Left-hand side: some common categories for discrimination. In the next column you will Identify historically disadvantaged or vulnerable groups in your own context, among the people you are serving,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including employees. Then consider what impacts the decision might have on these groups and brainstorm mitigation possibilities. Consider including people who represent some of these vulnerable groups to participate in your decision-making processes to provide their unique perspectives. Finally—like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group focused on child health outreach in Haiti—have a way to monitor the impact on these particular groups and continue to modify as needed.  </a:t>
            </a:r>
          </a:p>
          <a:p>
            <a:endParaRPr lang="en-US" dirty="0"/>
          </a:p>
        </p:txBody>
      </p:sp>
      <p:sp>
        <p:nvSpPr>
          <p:cNvPr id="4" name="Slide Number Placeholder 3"/>
          <p:cNvSpPr>
            <a:spLocks noGrp="1"/>
          </p:cNvSpPr>
          <p:nvPr>
            <p:ph type="sldNum" sz="quarter" idx="10"/>
          </p:nvPr>
        </p:nvSpPr>
        <p:spPr/>
        <p:txBody>
          <a:bodyPr/>
          <a:lstStyle/>
          <a:p>
            <a:fld id="{1FF21985-BD84-4CB5-9437-4ADED0A32F69}" type="slidenum">
              <a:rPr lang="en-US" smtClean="0"/>
              <a:t>7</a:t>
            </a:fld>
            <a:endParaRPr lang="en-US"/>
          </a:p>
        </p:txBody>
      </p:sp>
    </p:spTree>
    <p:extLst>
      <p:ext uri="{BB962C8B-B14F-4D97-AF65-F5344CB8AC3E}">
        <p14:creationId xmlns:p14="http://schemas.microsoft.com/office/powerpoint/2010/main" val="1820347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resources</a:t>
            </a:r>
            <a:r>
              <a:rPr lang="en-US" baseline="0" dirty="0" smtClean="0"/>
              <a:t> you may find useful in thinking about health equity-based decision-making. </a:t>
            </a:r>
            <a:endParaRPr lang="en-US" dirty="0"/>
          </a:p>
        </p:txBody>
      </p:sp>
      <p:sp>
        <p:nvSpPr>
          <p:cNvPr id="4" name="Slide Number Placeholder 3"/>
          <p:cNvSpPr>
            <a:spLocks noGrp="1"/>
          </p:cNvSpPr>
          <p:nvPr>
            <p:ph type="sldNum" sz="quarter" idx="10"/>
          </p:nvPr>
        </p:nvSpPr>
        <p:spPr/>
        <p:txBody>
          <a:bodyPr/>
          <a:lstStyle/>
          <a:p>
            <a:fld id="{1FF21985-BD84-4CB5-9437-4ADED0A32F69}" type="slidenum">
              <a:rPr lang="en-US" smtClean="0"/>
              <a:t>8</a:t>
            </a:fld>
            <a:endParaRPr lang="en-US"/>
          </a:p>
        </p:txBody>
      </p:sp>
    </p:spTree>
    <p:extLst>
      <p:ext uri="{BB962C8B-B14F-4D97-AF65-F5344CB8AC3E}">
        <p14:creationId xmlns:p14="http://schemas.microsoft.com/office/powerpoint/2010/main" val="1333907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Equity-based decision-making requires </a:t>
            </a:r>
            <a:r>
              <a:rPr lang="en-US" dirty="0" smtClean="0">
                <a:cs typeface="Calibri"/>
              </a:rPr>
              <a:t>innovation.</a:t>
            </a:r>
            <a:r>
              <a:rPr lang="en-US" baseline="0" dirty="0">
                <a:cs typeface="Calibri"/>
              </a:rPr>
              <a:t> </a:t>
            </a:r>
            <a:r>
              <a:rPr lang="en-US" dirty="0" smtClean="0">
                <a:cs typeface="Calibri"/>
              </a:rPr>
              <a:t>And </a:t>
            </a:r>
            <a:r>
              <a:rPr lang="en-US" dirty="0">
                <a:cs typeface="Calibri"/>
              </a:rPr>
              <a:t>it can be hard to see a need unless one is really paying attention, or is aware of the need.  </a:t>
            </a:r>
          </a:p>
          <a:p>
            <a:r>
              <a:rPr lang="en-US" dirty="0" smtClean="0">
                <a:cs typeface="Calibri"/>
              </a:rPr>
              <a:t>What </a:t>
            </a:r>
            <a:r>
              <a:rPr lang="en-US" dirty="0">
                <a:cs typeface="Calibri"/>
              </a:rPr>
              <a:t>are the curb-cut outs that may need to be built into your organization?  </a:t>
            </a:r>
          </a:p>
        </p:txBody>
      </p:sp>
      <p:sp>
        <p:nvSpPr>
          <p:cNvPr id="4" name="Slide Number Placeholder 3"/>
          <p:cNvSpPr>
            <a:spLocks noGrp="1"/>
          </p:cNvSpPr>
          <p:nvPr>
            <p:ph type="sldNum" sz="quarter" idx="5"/>
          </p:nvPr>
        </p:nvSpPr>
        <p:spPr/>
        <p:txBody>
          <a:bodyPr/>
          <a:lstStyle/>
          <a:p>
            <a:fld id="{1FF21985-BD84-4CB5-9437-4ADED0A32F69}" type="slidenum">
              <a:rPr lang="en-US"/>
              <a:t>9</a:t>
            </a:fld>
            <a:endParaRPr lang="en-US"/>
          </a:p>
        </p:txBody>
      </p:sp>
    </p:spTree>
    <p:extLst>
      <p:ext uri="{BB962C8B-B14F-4D97-AF65-F5344CB8AC3E}">
        <p14:creationId xmlns:p14="http://schemas.microsoft.com/office/powerpoint/2010/main" val="179099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2" name="Rectangle 118">
            <a:extLst>
              <a:ext uri="{FF2B5EF4-FFF2-40B4-BE49-F238E27FC236}">
                <a16:creationId xmlns:a16="http://schemas.microsoft.com/office/drawing/2014/main" xmlns=""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2" name="Picture 361" descr="Graph on document with pen">
            <a:extLst>
              <a:ext uri="{FF2B5EF4-FFF2-40B4-BE49-F238E27FC236}">
                <a16:creationId xmlns:a16="http://schemas.microsoft.com/office/drawing/2014/main" xmlns="" id="{A8E5D27B-6F6A-4C2E-B3D7-4ECAE0979FCC}"/>
              </a:ext>
            </a:extLst>
          </p:cNvPr>
          <p:cNvPicPr>
            <a:picLocks noChangeAspect="1"/>
          </p:cNvPicPr>
          <p:nvPr/>
        </p:nvPicPr>
        <p:blipFill rotWithShape="1">
          <a:blip r:embed="rId3"/>
          <a:srcRect t="720" r="23010" b="8029"/>
          <a:stretch/>
        </p:blipFill>
        <p:spPr>
          <a:xfrm>
            <a:off x="3523488" y="10"/>
            <a:ext cx="8668512" cy="6857990"/>
          </a:xfrm>
          <a:prstGeom prst="rect">
            <a:avLst/>
          </a:prstGeom>
        </p:spPr>
      </p:pic>
      <p:sp>
        <p:nvSpPr>
          <p:cNvPr id="373" name="Rectangle 120">
            <a:extLst>
              <a:ext uri="{FF2B5EF4-FFF2-40B4-BE49-F238E27FC236}">
                <a16:creationId xmlns:a16="http://schemas.microsoft.com/office/drawing/2014/main" xmlns=""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4800" b="1" kern="1200" dirty="0">
                <a:latin typeface="+mj-lt"/>
                <a:ea typeface="+mj-ea"/>
                <a:cs typeface="+mj-cs"/>
              </a:rPr>
              <a:t>Equity-based </a:t>
            </a:r>
            <a:r>
              <a:rPr lang="en-US" sz="4800" b="1" kern="1200" dirty="0" smtClean="0">
                <a:latin typeface="+mj-lt"/>
                <a:ea typeface="+mj-ea"/>
                <a:cs typeface="+mj-cs"/>
              </a:rPr>
              <a:t>Decision-Making </a:t>
            </a:r>
            <a:r>
              <a:rPr lang="en-US" sz="4800" b="1" kern="1200" dirty="0">
                <a:latin typeface="+mj-lt"/>
                <a:ea typeface="+mj-ea"/>
                <a:cs typeface="+mj-cs"/>
              </a:rPr>
              <a:t>for </a:t>
            </a:r>
            <a:r>
              <a:rPr lang="en-US" sz="4800" b="1" kern="1200" dirty="0" smtClean="0">
                <a:latin typeface="+mj-lt"/>
                <a:ea typeface="+mj-ea"/>
                <a:cs typeface="+mj-cs"/>
              </a:rPr>
              <a:t>Health</a:t>
            </a:r>
            <a:endParaRPr lang="en-US" sz="4800" b="1" kern="1200" dirty="0">
              <a:latin typeface="+mj-lt"/>
              <a:ea typeface="+mj-ea"/>
              <a:cs typeface="+mj-cs"/>
            </a:endParaRPr>
          </a:p>
        </p:txBody>
      </p:sp>
      <p:sp>
        <p:nvSpPr>
          <p:cNvPr id="3" name="Subtitle 2"/>
          <p:cNvSpPr>
            <a:spLocks noGrp="1"/>
          </p:cNvSpPr>
          <p:nvPr>
            <p:ph type="subTitle" idx="1"/>
          </p:nvPr>
        </p:nvSpPr>
        <p:spPr>
          <a:xfrm>
            <a:off x="477980" y="4872922"/>
            <a:ext cx="3696977" cy="1208141"/>
          </a:xfrm>
        </p:spPr>
        <p:txBody>
          <a:bodyPr vert="horz" lIns="91440" tIns="45720" rIns="91440" bIns="45720" rtlCol="0">
            <a:noAutofit/>
          </a:bodyPr>
          <a:lstStyle/>
          <a:p>
            <a:pPr algn="l"/>
            <a:r>
              <a:rPr lang="en-US" sz="1800" dirty="0"/>
              <a:t>Ben Fredrick, MD</a:t>
            </a:r>
          </a:p>
          <a:p>
            <a:pPr algn="l"/>
            <a:r>
              <a:rPr lang="en-US" sz="1800" dirty="0"/>
              <a:t>Director, </a:t>
            </a:r>
            <a:r>
              <a:rPr lang="en-US" sz="1800" dirty="0" smtClean="0"/>
              <a:t>Pennsylvania </a:t>
            </a:r>
            <a:r>
              <a:rPr lang="en-US" sz="1800" dirty="0"/>
              <a:t>Area Health Education Center </a:t>
            </a:r>
            <a:r>
              <a:rPr lang="en-US" sz="1800" dirty="0" smtClean="0"/>
              <a:t>(PA AHEC</a:t>
            </a:r>
            <a:r>
              <a:rPr lang="en-US" sz="1800" dirty="0"/>
              <a:t>) and </a:t>
            </a:r>
            <a:r>
              <a:rPr lang="en-US" sz="1800" dirty="0" smtClean="0"/>
              <a:t>its PA </a:t>
            </a:r>
            <a:r>
              <a:rPr lang="en-US" sz="1800" dirty="0"/>
              <a:t>Training Center for Health Equity</a:t>
            </a:r>
            <a:endParaRPr lang="en-US" sz="1800" dirty="0">
              <a:cs typeface="Calibri"/>
            </a:endParaRPr>
          </a:p>
        </p:txBody>
      </p:sp>
      <p:sp>
        <p:nvSpPr>
          <p:cNvPr id="374" name="Rectangle 122">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5" name="Rectangle 124">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Diagram&#10;&#10;Description automatically generated">
            <a:extLst>
              <a:ext uri="{FF2B5EF4-FFF2-40B4-BE49-F238E27FC236}">
                <a16:creationId xmlns:a16="http://schemas.microsoft.com/office/drawing/2014/main" xmlns="" id="{70E08F7D-7208-4087-96E7-28C748AC799A}"/>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151276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65DBBEF-238B-476B-96AB-8AAC3224EC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9531FFE-007C-4524-9CE0-446AAFF337B6}"/>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dirty="0">
                <a:solidFill>
                  <a:schemeClr val="tx1"/>
                </a:solidFill>
                <a:latin typeface="+mj-lt"/>
                <a:ea typeface="+mj-ea"/>
                <a:cs typeface="+mj-cs"/>
              </a:rPr>
              <a:t>How does this </a:t>
            </a:r>
            <a:r>
              <a:rPr lang="en-US" sz="4600" kern="1200" dirty="0" smtClean="0">
                <a:solidFill>
                  <a:schemeClr val="tx1"/>
                </a:solidFill>
                <a:latin typeface="+mj-lt"/>
                <a:ea typeface="+mj-ea"/>
                <a:cs typeface="+mj-cs"/>
              </a:rPr>
              <a:t>map illustrate </a:t>
            </a:r>
            <a:r>
              <a:rPr lang="en-US" sz="4600" kern="1200" dirty="0">
                <a:solidFill>
                  <a:schemeClr val="tx1"/>
                </a:solidFill>
                <a:latin typeface="+mj-lt"/>
                <a:ea typeface="+mj-ea"/>
                <a:cs typeface="+mj-cs"/>
              </a:rPr>
              <a:t>health equity decision-making?</a:t>
            </a:r>
          </a:p>
        </p:txBody>
      </p:sp>
      <p:sp>
        <p:nvSpPr>
          <p:cNvPr id="11" name="sketch line">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Map&#10;&#10;Description automatically generated">
            <a:extLst>
              <a:ext uri="{FF2B5EF4-FFF2-40B4-BE49-F238E27FC236}">
                <a16:creationId xmlns:a16="http://schemas.microsoft.com/office/drawing/2014/main" xmlns="" id="{CAB7D89F-790B-4176-B0EE-284A79B4DB76}"/>
              </a:ext>
            </a:extLst>
          </p:cNvPr>
          <p:cNvPicPr>
            <a:picLocks noGrp="1" noChangeAspect="1"/>
          </p:cNvPicPr>
          <p:nvPr>
            <p:ph idx="1"/>
          </p:nvPr>
        </p:nvPicPr>
        <p:blipFill rotWithShape="1">
          <a:blip r:embed="rId3"/>
          <a:srcRect l="22721" t="23223" r="25417" b="474"/>
          <a:stretch/>
        </p:blipFill>
        <p:spPr>
          <a:xfrm>
            <a:off x="4784620" y="640080"/>
            <a:ext cx="6953968" cy="5550408"/>
          </a:xfrm>
          <a:prstGeom prst="rect">
            <a:avLst/>
          </a:prstGeom>
        </p:spPr>
      </p:pic>
    </p:spTree>
    <p:extLst>
      <p:ext uri="{BB962C8B-B14F-4D97-AF65-F5344CB8AC3E}">
        <p14:creationId xmlns:p14="http://schemas.microsoft.com/office/powerpoint/2010/main" val="2737379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BCED4D40-4B67-4331-AC48-79B82B4A47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5D1451F-3B07-46C7-9529-547160099A67}"/>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4100" kern="1200" dirty="0">
                <a:solidFill>
                  <a:schemeClr val="tx1"/>
                </a:solidFill>
                <a:latin typeface="+mj-lt"/>
                <a:ea typeface="+mj-ea"/>
                <a:cs typeface="+mj-cs"/>
              </a:rPr>
              <a:t>How </a:t>
            </a:r>
            <a:r>
              <a:rPr lang="en-US" sz="4100" kern="1200" dirty="0" smtClean="0">
                <a:solidFill>
                  <a:schemeClr val="tx1"/>
                </a:solidFill>
                <a:latin typeface="+mj-lt"/>
                <a:ea typeface="+mj-ea"/>
                <a:cs typeface="+mj-cs"/>
              </a:rPr>
              <a:t>did this hospital apply</a:t>
            </a:r>
            <a:br>
              <a:rPr lang="en-US" sz="4100" kern="1200" dirty="0" smtClean="0">
                <a:solidFill>
                  <a:schemeClr val="tx1"/>
                </a:solidFill>
                <a:latin typeface="+mj-lt"/>
                <a:ea typeface="+mj-ea"/>
                <a:cs typeface="+mj-cs"/>
              </a:rPr>
            </a:br>
            <a:r>
              <a:rPr lang="en-US" sz="4100" kern="1200" dirty="0" smtClean="0">
                <a:solidFill>
                  <a:schemeClr val="tx1"/>
                </a:solidFill>
                <a:latin typeface="+mj-lt"/>
                <a:ea typeface="+mj-ea"/>
                <a:cs typeface="+mj-cs"/>
              </a:rPr>
              <a:t>health </a:t>
            </a:r>
            <a:r>
              <a:rPr lang="en-US" sz="4100" kern="1200" dirty="0">
                <a:solidFill>
                  <a:schemeClr val="tx1"/>
                </a:solidFill>
                <a:latin typeface="+mj-lt"/>
                <a:ea typeface="+mj-ea"/>
                <a:cs typeface="+mj-cs"/>
              </a:rPr>
              <a:t>equity decision-making?</a:t>
            </a:r>
          </a:p>
        </p:txBody>
      </p:sp>
      <p:sp>
        <p:nvSpPr>
          <p:cNvPr id="14" name="sketch line">
            <a:extLst>
              <a:ext uri="{FF2B5EF4-FFF2-40B4-BE49-F238E27FC236}">
                <a16:creationId xmlns:a16="http://schemas.microsoft.com/office/drawing/2014/main" xmlns="" id="{670CEDEF-4F34-412E-84EE-329C1E936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grass, outdoor, sky, building&#10;&#10;Description automatically generated">
            <a:extLst>
              <a:ext uri="{FF2B5EF4-FFF2-40B4-BE49-F238E27FC236}">
                <a16:creationId xmlns:a16="http://schemas.microsoft.com/office/drawing/2014/main" xmlns="" id="{DE30560E-2C5A-4309-A13E-1CCDE22F3105}"/>
              </a:ext>
            </a:extLst>
          </p:cNvPr>
          <p:cNvPicPr>
            <a:picLocks noChangeAspect="1"/>
          </p:cNvPicPr>
          <p:nvPr/>
        </p:nvPicPr>
        <p:blipFill>
          <a:blip r:embed="rId3"/>
          <a:stretch>
            <a:fillRect/>
          </a:stretch>
        </p:blipFill>
        <p:spPr>
          <a:xfrm>
            <a:off x="1436875" y="2633472"/>
            <a:ext cx="9315201" cy="3586353"/>
          </a:xfrm>
          <a:prstGeom prst="rect">
            <a:avLst/>
          </a:prstGeom>
        </p:spPr>
      </p:pic>
    </p:spTree>
    <p:extLst>
      <p:ext uri="{BB962C8B-B14F-4D97-AF65-F5344CB8AC3E}">
        <p14:creationId xmlns:p14="http://schemas.microsoft.com/office/powerpoint/2010/main" val="3908165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84ECDE7A-6944-466D-8FFE-149A29BA6B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B3420082-9415-44EC-802E-C77D71D59C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xmlns="" id="{55A52C45-1FCB-4636-A80F-2849B8226C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E830E0A-9CAD-40C2-9E59-C23A8F7754E4}"/>
              </a:ext>
            </a:extLst>
          </p:cNvPr>
          <p:cNvSpPr>
            <a:spLocks noGrp="1"/>
          </p:cNvSpPr>
          <p:nvPr>
            <p:ph type="title"/>
          </p:nvPr>
        </p:nvSpPr>
        <p:spPr>
          <a:xfrm>
            <a:off x="1115568" y="548640"/>
            <a:ext cx="10168128" cy="1179576"/>
          </a:xfrm>
        </p:spPr>
        <p:txBody>
          <a:bodyPr>
            <a:normAutofit/>
          </a:bodyPr>
          <a:lstStyle/>
          <a:p>
            <a:r>
              <a:rPr lang="en-US" sz="3700" dirty="0" smtClean="0">
                <a:cs typeface="Calibri Light"/>
              </a:rPr>
              <a:t>What does </a:t>
            </a:r>
            <a:r>
              <a:rPr lang="en-US" sz="3700" dirty="0">
                <a:cs typeface="Calibri Light"/>
              </a:rPr>
              <a:t>this </a:t>
            </a:r>
            <a:r>
              <a:rPr lang="en-US" sz="3700" dirty="0" smtClean="0">
                <a:cs typeface="Calibri Light"/>
              </a:rPr>
              <a:t>pap screening kit have to do with </a:t>
            </a:r>
            <a:r>
              <a:rPr lang="en-US" sz="3700" dirty="0">
                <a:cs typeface="Calibri Light"/>
              </a:rPr>
              <a:t>health equity decision-making?</a:t>
            </a:r>
            <a:endParaRPr lang="en-US" sz="3700" dirty="0"/>
          </a:p>
        </p:txBody>
      </p:sp>
      <p:sp>
        <p:nvSpPr>
          <p:cNvPr id="17" name="Rectangle 16">
            <a:extLst>
              <a:ext uri="{FF2B5EF4-FFF2-40B4-BE49-F238E27FC236}">
                <a16:creationId xmlns:a16="http://schemas.microsoft.com/office/drawing/2014/main" xmlns="" id="{768EB4DD-3704-43AD-92B3-C4E0C6EA92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Text&#10;&#10;Description automatically generated">
            <a:extLst>
              <a:ext uri="{FF2B5EF4-FFF2-40B4-BE49-F238E27FC236}">
                <a16:creationId xmlns:a16="http://schemas.microsoft.com/office/drawing/2014/main" xmlns="" id="{7D101926-9423-4D80-8266-64097556AC9A}"/>
              </a:ext>
            </a:extLst>
          </p:cNvPr>
          <p:cNvPicPr>
            <a:picLocks noChangeAspect="1"/>
          </p:cNvPicPr>
          <p:nvPr/>
        </p:nvPicPr>
        <p:blipFill rotWithShape="1">
          <a:blip r:embed="rId3"/>
          <a:srcRect r="-1" b="889"/>
          <a:stretch/>
        </p:blipFill>
        <p:spPr>
          <a:xfrm>
            <a:off x="3137004" y="2453085"/>
            <a:ext cx="6009855" cy="3694176"/>
          </a:xfrm>
          <a:prstGeom prst="rect">
            <a:avLst/>
          </a:prstGeom>
        </p:spPr>
      </p:pic>
    </p:spTree>
    <p:extLst>
      <p:ext uri="{BB962C8B-B14F-4D97-AF65-F5344CB8AC3E}">
        <p14:creationId xmlns:p14="http://schemas.microsoft.com/office/powerpoint/2010/main" val="3553174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ACA6869-C6DF-47A1-B0EB-B001DCA4EB2C}"/>
              </a:ext>
            </a:extLst>
          </p:cNvPr>
          <p:cNvSpPr>
            <a:spLocks noGrp="1"/>
          </p:cNvSpPr>
          <p:nvPr>
            <p:ph type="title"/>
          </p:nvPr>
        </p:nvSpPr>
        <p:spPr>
          <a:xfrm>
            <a:off x="630936" y="724304"/>
            <a:ext cx="4818888" cy="1481328"/>
          </a:xfrm>
        </p:spPr>
        <p:txBody>
          <a:bodyPr anchor="b">
            <a:normAutofit fontScale="90000"/>
          </a:bodyPr>
          <a:lstStyle/>
          <a:p>
            <a:r>
              <a:rPr lang="en-US" sz="5000" dirty="0">
                <a:cs typeface="Calibri Light"/>
              </a:rPr>
              <a:t>What </a:t>
            </a:r>
            <a:r>
              <a:rPr lang="en-US" sz="5000" dirty="0" smtClean="0">
                <a:cs typeface="Calibri Light"/>
              </a:rPr>
              <a:t>do </a:t>
            </a:r>
            <a:r>
              <a:rPr lang="en-US" sz="5000" dirty="0">
                <a:cs typeface="Calibri Light"/>
              </a:rPr>
              <a:t>these </a:t>
            </a:r>
            <a:r>
              <a:rPr lang="en-US" sz="5000" dirty="0" smtClean="0">
                <a:cs typeface="Calibri Light"/>
              </a:rPr>
              <a:t>examples have </a:t>
            </a:r>
            <a:r>
              <a:rPr lang="en-US" sz="5000" dirty="0">
                <a:cs typeface="Calibri Light"/>
              </a:rPr>
              <a:t>in common?</a:t>
            </a:r>
            <a:endParaRPr lang="en-US" sz="5000" dirty="0"/>
          </a:p>
        </p:txBody>
      </p:sp>
      <p:sp>
        <p:nvSpPr>
          <p:cNvPr id="12"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9C548B4-443A-4A57-85D7-4C12C668C074}"/>
              </a:ext>
            </a:extLst>
          </p:cNvPr>
          <p:cNvSpPr>
            <a:spLocks noGrp="1"/>
          </p:cNvSpPr>
          <p:nvPr>
            <p:ph idx="1"/>
          </p:nvPr>
        </p:nvSpPr>
        <p:spPr>
          <a:xfrm>
            <a:off x="630935" y="2660903"/>
            <a:ext cx="5108127" cy="3836149"/>
          </a:xfrm>
        </p:spPr>
        <p:txBody>
          <a:bodyPr vert="horz" lIns="91440" tIns="45720" rIns="91440" bIns="45720" rtlCol="0" anchor="t">
            <a:normAutofit fontScale="92500"/>
          </a:bodyPr>
          <a:lstStyle/>
          <a:p>
            <a:r>
              <a:rPr lang="en-US" sz="2200" dirty="0">
                <a:cs typeface="Calibri"/>
              </a:rPr>
              <a:t>Equity-based decision-making: </a:t>
            </a:r>
            <a:r>
              <a:rPr lang="en-US" sz="2200" dirty="0" smtClean="0">
                <a:cs typeface="Calibri"/>
              </a:rPr>
              <a:t>Seek </a:t>
            </a:r>
            <a:r>
              <a:rPr lang="en-US" sz="2200" dirty="0">
                <a:cs typeface="Calibri"/>
              </a:rPr>
              <a:t>the highest level of opportunity for all</a:t>
            </a:r>
          </a:p>
          <a:p>
            <a:pPr lvl="1"/>
            <a:r>
              <a:rPr lang="en-US" sz="2200" dirty="0">
                <a:cs typeface="Calibri"/>
              </a:rPr>
              <a:t>Avoid equal, common universal approaches (equality approach = same bike for everyone)</a:t>
            </a:r>
          </a:p>
          <a:p>
            <a:pPr lvl="2"/>
            <a:r>
              <a:rPr lang="en-US" sz="2200" dirty="0">
                <a:cs typeface="Calibri"/>
              </a:rPr>
              <a:t>Proportionate response based on need</a:t>
            </a:r>
          </a:p>
          <a:p>
            <a:pPr lvl="2"/>
            <a:r>
              <a:rPr lang="en-US" sz="2200" dirty="0" smtClean="0">
                <a:cs typeface="Calibri"/>
              </a:rPr>
              <a:t>Customized </a:t>
            </a:r>
            <a:r>
              <a:rPr lang="en-US" sz="2200" dirty="0">
                <a:cs typeface="Calibri"/>
              </a:rPr>
              <a:t>and innovated solutions</a:t>
            </a:r>
          </a:p>
          <a:p>
            <a:pPr lvl="1"/>
            <a:r>
              <a:rPr lang="en-US" sz="2200" dirty="0">
                <a:cs typeface="Calibri"/>
              </a:rPr>
              <a:t>Intentionally </a:t>
            </a:r>
            <a:r>
              <a:rPr lang="en-US" sz="2200" dirty="0" smtClean="0">
                <a:cs typeface="Calibri"/>
              </a:rPr>
              <a:t>include </a:t>
            </a:r>
            <a:r>
              <a:rPr lang="en-US" sz="2200" dirty="0">
                <a:cs typeface="Calibri"/>
              </a:rPr>
              <a:t>historically disadvantaged groups and </a:t>
            </a:r>
            <a:r>
              <a:rPr lang="en-US" sz="2200" dirty="0" smtClean="0">
                <a:cs typeface="Calibri"/>
              </a:rPr>
              <a:t>voices</a:t>
            </a:r>
          </a:p>
          <a:p>
            <a:pPr lvl="1"/>
            <a:r>
              <a:rPr lang="en-US" sz="2200" dirty="0" smtClean="0">
                <a:cs typeface="Calibri"/>
              </a:rPr>
              <a:t>Develop </a:t>
            </a:r>
            <a:r>
              <a:rPr lang="en-US" sz="2200" dirty="0">
                <a:cs typeface="Calibri"/>
              </a:rPr>
              <a:t>a habit of mind: </a:t>
            </a:r>
            <a:r>
              <a:rPr lang="en-US" sz="2200" dirty="0" smtClean="0">
                <a:cs typeface="Calibri"/>
              </a:rPr>
              <a:t>W</a:t>
            </a:r>
            <a:r>
              <a:rPr lang="en-US" sz="2200" dirty="0" smtClean="0">
                <a:cs typeface="Calibri"/>
              </a:rPr>
              <a:t>ho </a:t>
            </a:r>
            <a:r>
              <a:rPr lang="en-US" sz="2200" dirty="0">
                <a:cs typeface="Calibri"/>
              </a:rPr>
              <a:t>is being left out in this?</a:t>
            </a:r>
          </a:p>
          <a:p>
            <a:pPr lvl="2"/>
            <a:endParaRPr lang="en-US" sz="2200" dirty="0">
              <a:cs typeface="Calibri"/>
            </a:endParaRPr>
          </a:p>
        </p:txBody>
      </p:sp>
      <p:pic>
        <p:nvPicPr>
          <p:cNvPr id="5" name="Picture 4" descr="Diagram&#10;&#10;Description automatically generated">
            <a:extLst>
              <a:ext uri="{FF2B5EF4-FFF2-40B4-BE49-F238E27FC236}">
                <a16:creationId xmlns:a16="http://schemas.microsoft.com/office/drawing/2014/main" xmlns="" id="{632C7903-6D73-4C5F-8ADA-2130DAD356B4}"/>
              </a:ext>
            </a:extLst>
          </p:cNvPr>
          <p:cNvPicPr>
            <a:picLocks noChangeAspect="1"/>
          </p:cNvPicPr>
          <p:nvPr/>
        </p:nvPicPr>
        <p:blipFill rotWithShape="1">
          <a:blip r:embed="rId2"/>
          <a:srcRect b="19"/>
          <a:stretch/>
        </p:blipFill>
        <p:spPr>
          <a:xfrm>
            <a:off x="5485447" y="546422"/>
            <a:ext cx="3863100" cy="2172579"/>
          </a:xfrm>
          <a:prstGeom prst="rect">
            <a:avLst/>
          </a:prstGeom>
        </p:spPr>
      </p:pic>
      <p:pic>
        <p:nvPicPr>
          <p:cNvPr id="7" name="Picture 4" descr="Map&#10;&#10;Description automatically generated">
            <a:extLst>
              <a:ext uri="{FF2B5EF4-FFF2-40B4-BE49-F238E27FC236}">
                <a16:creationId xmlns:a16="http://schemas.microsoft.com/office/drawing/2014/main" xmlns="" id="{CAB7D89F-790B-4176-B0EE-284A79B4DB76}"/>
              </a:ext>
            </a:extLst>
          </p:cNvPr>
          <p:cNvPicPr>
            <a:picLocks noChangeAspect="1"/>
          </p:cNvPicPr>
          <p:nvPr/>
        </p:nvPicPr>
        <p:blipFill rotWithShape="1">
          <a:blip r:embed="rId3"/>
          <a:srcRect l="22721" t="23223" r="25417" b="474"/>
          <a:stretch/>
        </p:blipFill>
        <p:spPr>
          <a:xfrm>
            <a:off x="9187779" y="1927459"/>
            <a:ext cx="2531839" cy="2020823"/>
          </a:xfrm>
          <a:prstGeom prst="rect">
            <a:avLst/>
          </a:prstGeom>
        </p:spPr>
      </p:pic>
      <p:pic>
        <p:nvPicPr>
          <p:cNvPr id="8" name="Picture 4" descr="A picture containing grass, outdoor, sky, building&#10;&#10;Description automatically generated">
            <a:extLst>
              <a:ext uri="{FF2B5EF4-FFF2-40B4-BE49-F238E27FC236}">
                <a16:creationId xmlns:a16="http://schemas.microsoft.com/office/drawing/2014/main" xmlns="" id="{DE30560E-2C5A-4309-A13E-1CCDE22F3105}"/>
              </a:ext>
            </a:extLst>
          </p:cNvPr>
          <p:cNvPicPr>
            <a:picLocks noChangeAspect="1"/>
          </p:cNvPicPr>
          <p:nvPr/>
        </p:nvPicPr>
        <p:blipFill>
          <a:blip r:embed="rId4"/>
          <a:stretch>
            <a:fillRect/>
          </a:stretch>
        </p:blipFill>
        <p:spPr>
          <a:xfrm>
            <a:off x="5883442" y="3681870"/>
            <a:ext cx="4279087" cy="1647449"/>
          </a:xfrm>
          <a:prstGeom prst="rect">
            <a:avLst/>
          </a:prstGeom>
        </p:spPr>
      </p:pic>
      <p:pic>
        <p:nvPicPr>
          <p:cNvPr id="9" name="Picture 4" descr="Text&#10;&#10;Description automatically generated">
            <a:extLst>
              <a:ext uri="{FF2B5EF4-FFF2-40B4-BE49-F238E27FC236}">
                <a16:creationId xmlns:a16="http://schemas.microsoft.com/office/drawing/2014/main" xmlns="" id="{7D101926-9423-4D80-8266-64097556AC9A}"/>
              </a:ext>
            </a:extLst>
          </p:cNvPr>
          <p:cNvPicPr>
            <a:picLocks noChangeAspect="1"/>
          </p:cNvPicPr>
          <p:nvPr/>
        </p:nvPicPr>
        <p:blipFill rotWithShape="1">
          <a:blip r:embed="rId5"/>
          <a:srcRect r="-1" b="889"/>
          <a:stretch/>
        </p:blipFill>
        <p:spPr>
          <a:xfrm>
            <a:off x="8876927" y="4829011"/>
            <a:ext cx="2842691" cy="1747363"/>
          </a:xfrm>
          <a:prstGeom prst="rect">
            <a:avLst/>
          </a:prstGeom>
        </p:spPr>
      </p:pic>
    </p:spTree>
    <p:extLst>
      <p:ext uri="{BB962C8B-B14F-4D97-AF65-F5344CB8AC3E}">
        <p14:creationId xmlns:p14="http://schemas.microsoft.com/office/powerpoint/2010/main" val="2825926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99"/>
            <a:ext cx="10515600" cy="1078675"/>
          </a:xfrm>
        </p:spPr>
        <p:txBody>
          <a:bodyPr/>
          <a:lstStyle/>
          <a:p>
            <a:r>
              <a:rPr lang="en-US" b="1" dirty="0" smtClean="0"/>
              <a:t>Health Equity </a:t>
            </a:r>
            <a:r>
              <a:rPr lang="en-US" b="1" dirty="0" smtClean="0"/>
              <a:t>Planning Tool</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5247814"/>
              </p:ext>
            </p:extLst>
          </p:nvPr>
        </p:nvGraphicFramePr>
        <p:xfrm>
          <a:off x="838200" y="1094874"/>
          <a:ext cx="10515600" cy="53949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xmlns="" val="182884507"/>
                    </a:ext>
                  </a:extLst>
                </a:gridCol>
                <a:gridCol w="2103120">
                  <a:extLst>
                    <a:ext uri="{9D8B030D-6E8A-4147-A177-3AD203B41FA5}">
                      <a16:colId xmlns:a16="http://schemas.microsoft.com/office/drawing/2014/main" xmlns="" val="3893106128"/>
                    </a:ext>
                  </a:extLst>
                </a:gridCol>
                <a:gridCol w="2103120">
                  <a:extLst>
                    <a:ext uri="{9D8B030D-6E8A-4147-A177-3AD203B41FA5}">
                      <a16:colId xmlns:a16="http://schemas.microsoft.com/office/drawing/2014/main" xmlns="" val="3728823378"/>
                    </a:ext>
                  </a:extLst>
                </a:gridCol>
                <a:gridCol w="2103120">
                  <a:extLst>
                    <a:ext uri="{9D8B030D-6E8A-4147-A177-3AD203B41FA5}">
                      <a16:colId xmlns:a16="http://schemas.microsoft.com/office/drawing/2014/main" xmlns="" val="1299237541"/>
                    </a:ext>
                  </a:extLst>
                </a:gridCol>
                <a:gridCol w="2103120">
                  <a:extLst>
                    <a:ext uri="{9D8B030D-6E8A-4147-A177-3AD203B41FA5}">
                      <a16:colId xmlns:a16="http://schemas.microsoft.com/office/drawing/2014/main" xmlns="" val="3195701903"/>
                    </a:ext>
                  </a:extLst>
                </a:gridCol>
              </a:tblGrid>
              <a:tr h="370840">
                <a:tc>
                  <a:txBody>
                    <a:bodyPr/>
                    <a:lstStyle/>
                    <a:p>
                      <a:endParaRPr lang="en-US" dirty="0"/>
                    </a:p>
                  </a:txBody>
                  <a:tcPr/>
                </a:tc>
                <a:tc>
                  <a:txBody>
                    <a:bodyPr/>
                    <a:lstStyle/>
                    <a:p>
                      <a:r>
                        <a:rPr lang="en-US" sz="2000" dirty="0" smtClean="0"/>
                        <a:t>Socially vulnerable</a:t>
                      </a:r>
                      <a:r>
                        <a:rPr lang="en-US" sz="2000" baseline="0" dirty="0" smtClean="0"/>
                        <a:t> </a:t>
                      </a:r>
                      <a:r>
                        <a:rPr lang="en-US" sz="2000" baseline="0" dirty="0" smtClean="0"/>
                        <a:t>populations </a:t>
                      </a:r>
                      <a:endParaRPr lang="en-US" sz="2000" dirty="0"/>
                    </a:p>
                  </a:txBody>
                  <a:tcPr/>
                </a:tc>
                <a:tc>
                  <a:txBody>
                    <a:bodyPr/>
                    <a:lstStyle/>
                    <a:p>
                      <a:r>
                        <a:rPr lang="en-US" sz="2000" dirty="0" smtClean="0"/>
                        <a:t>Potential impacts and rationale</a:t>
                      </a:r>
                      <a:endParaRPr lang="en-US" sz="2000" dirty="0"/>
                    </a:p>
                  </a:txBody>
                  <a:tcPr/>
                </a:tc>
                <a:tc>
                  <a:txBody>
                    <a:bodyPr/>
                    <a:lstStyle/>
                    <a:p>
                      <a:r>
                        <a:rPr lang="en-US" sz="2000" dirty="0" smtClean="0"/>
                        <a:t>Mitigation possibilities</a:t>
                      </a:r>
                      <a:endParaRPr lang="en-US" sz="2000" dirty="0"/>
                    </a:p>
                  </a:txBody>
                  <a:tcPr/>
                </a:tc>
                <a:tc>
                  <a:txBody>
                    <a:bodyPr/>
                    <a:lstStyle/>
                    <a:p>
                      <a:r>
                        <a:rPr lang="en-US" sz="2000" dirty="0" smtClean="0"/>
                        <a:t>Monitoring plan</a:t>
                      </a:r>
                      <a:endParaRPr lang="en-US" sz="2000" dirty="0"/>
                    </a:p>
                  </a:txBody>
                  <a:tcPr/>
                </a:tc>
                <a:extLst>
                  <a:ext uri="{0D108BD9-81ED-4DB2-BD59-A6C34878D82A}">
                    <a16:rowId xmlns:a16="http://schemas.microsoft.com/office/drawing/2014/main" xmlns="" val="2251781171"/>
                  </a:ext>
                </a:extLst>
              </a:tr>
              <a:tr h="370840">
                <a:tc>
                  <a:txBody>
                    <a:bodyPr/>
                    <a:lstStyle/>
                    <a:p>
                      <a:r>
                        <a:rPr lang="en-US" sz="2000" b="1" dirty="0" smtClean="0"/>
                        <a:t>P</a:t>
                      </a:r>
                      <a:r>
                        <a:rPr lang="en-US" sz="2000" dirty="0" smtClean="0"/>
                        <a:t>lace (geography)</a:t>
                      </a:r>
                      <a:endParaRPr lang="en-US" sz="20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2213416048"/>
                  </a:ext>
                </a:extLst>
              </a:tr>
              <a:tr h="370840">
                <a:tc>
                  <a:txBody>
                    <a:bodyPr/>
                    <a:lstStyle/>
                    <a:p>
                      <a:r>
                        <a:rPr lang="en-US" sz="2000" b="1" dirty="0" smtClean="0"/>
                        <a:t>R</a:t>
                      </a:r>
                      <a:r>
                        <a:rPr lang="en-US" sz="2000" dirty="0" smtClean="0"/>
                        <a:t>eligion</a:t>
                      </a:r>
                      <a:endParaRPr lang="en-US" sz="20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027263512"/>
                  </a:ext>
                </a:extLst>
              </a:tr>
              <a:tr h="370840">
                <a:tc>
                  <a:txBody>
                    <a:bodyPr/>
                    <a:lstStyle/>
                    <a:p>
                      <a:r>
                        <a:rPr lang="en-US" sz="2000" b="1" dirty="0" smtClean="0"/>
                        <a:t>O</a:t>
                      </a:r>
                      <a:r>
                        <a:rPr lang="en-US" sz="2000" dirty="0" smtClean="0"/>
                        <a:t>ccupation</a:t>
                      </a:r>
                      <a:endParaRPr lang="en-US" sz="20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3404720935"/>
                  </a:ext>
                </a:extLst>
              </a:tr>
              <a:tr h="370840">
                <a:tc>
                  <a:txBody>
                    <a:bodyPr/>
                    <a:lstStyle/>
                    <a:p>
                      <a:r>
                        <a:rPr lang="en-US" sz="2000" b="1" dirty="0" smtClean="0"/>
                        <a:t>G</a:t>
                      </a:r>
                      <a:r>
                        <a:rPr lang="en-US" sz="2000" dirty="0" smtClean="0"/>
                        <a:t>ender</a:t>
                      </a:r>
                      <a:endParaRPr lang="en-US" sz="20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751759606"/>
                  </a:ext>
                </a:extLst>
              </a:tr>
              <a:tr h="370840">
                <a:tc>
                  <a:txBody>
                    <a:bodyPr/>
                    <a:lstStyle/>
                    <a:p>
                      <a:r>
                        <a:rPr lang="en-US" sz="2000" b="1" dirty="0" smtClean="0"/>
                        <a:t>R</a:t>
                      </a:r>
                      <a:r>
                        <a:rPr lang="en-US" sz="2000" dirty="0" smtClean="0"/>
                        <a:t>ace</a:t>
                      </a:r>
                      <a:r>
                        <a:rPr lang="en-US" sz="2000" baseline="0" dirty="0" smtClean="0"/>
                        <a:t>/ethnicity</a:t>
                      </a:r>
                      <a:endParaRPr lang="en-US" sz="20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605233080"/>
                  </a:ext>
                </a:extLst>
              </a:tr>
              <a:tr h="370840">
                <a:tc>
                  <a:txBody>
                    <a:bodyPr/>
                    <a:lstStyle/>
                    <a:p>
                      <a:r>
                        <a:rPr lang="en-US" sz="2000" b="1" dirty="0" smtClean="0"/>
                        <a:t>E</a:t>
                      </a:r>
                      <a:r>
                        <a:rPr lang="en-US" sz="2000" dirty="0" smtClean="0"/>
                        <a:t>ducational attainment</a:t>
                      </a:r>
                      <a:endParaRPr lang="en-US" sz="200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4178248611"/>
                  </a:ext>
                </a:extLst>
              </a:tr>
              <a:tr h="370840">
                <a:tc>
                  <a:txBody>
                    <a:bodyPr/>
                    <a:lstStyle/>
                    <a:p>
                      <a:r>
                        <a:rPr lang="en-US" sz="2000" b="1" dirty="0" smtClean="0"/>
                        <a:t>S</a:t>
                      </a:r>
                      <a:r>
                        <a:rPr lang="en-US" sz="2000" dirty="0" smtClean="0"/>
                        <a:t>ocioeconomic</a:t>
                      </a:r>
                      <a:r>
                        <a:rPr lang="en-US" sz="2000" baseline="0" dirty="0" smtClean="0"/>
                        <a:t> status</a:t>
                      </a:r>
                      <a:endParaRPr lang="en-US" sz="20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4176774920"/>
                  </a:ext>
                </a:extLst>
              </a:tr>
              <a:tr h="370840">
                <a:tc>
                  <a:txBody>
                    <a:bodyPr/>
                    <a:lstStyle/>
                    <a:p>
                      <a:r>
                        <a:rPr lang="en-US" sz="2000" b="1" dirty="0" smtClean="0"/>
                        <a:t>S</a:t>
                      </a:r>
                      <a:r>
                        <a:rPr lang="en-US" sz="2000" dirty="0" smtClean="0"/>
                        <a:t>tigma (e.g. disability,</a:t>
                      </a:r>
                      <a:r>
                        <a:rPr lang="en-US" sz="2000" baseline="0" dirty="0" smtClean="0"/>
                        <a:t> LGBTQ, age, </a:t>
                      </a:r>
                      <a:r>
                        <a:rPr lang="en-US" sz="2000" baseline="0" dirty="0" smtClean="0"/>
                        <a:t>etc.)</a:t>
                      </a:r>
                      <a:endParaRPr lang="en-US" sz="20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892009224"/>
                  </a:ext>
                </a:extLst>
              </a:tr>
            </a:tbl>
          </a:graphicData>
        </a:graphic>
      </p:graphicFrame>
    </p:spTree>
    <p:extLst>
      <p:ext uri="{BB962C8B-B14F-4D97-AF65-F5344CB8AC3E}">
        <p14:creationId xmlns:p14="http://schemas.microsoft.com/office/powerpoint/2010/main" val="120624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DB5B423A-57CC-4C58-AA26-8E2E862B0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C23625DA-BDA1-4092-8121-09383039D248}"/>
              </a:ext>
            </a:extLst>
          </p:cNvPr>
          <p:cNvSpPr>
            <a:spLocks noGrp="1"/>
          </p:cNvSpPr>
          <p:nvPr>
            <p:ph type="title"/>
          </p:nvPr>
        </p:nvSpPr>
        <p:spPr>
          <a:xfrm>
            <a:off x="838200" y="673770"/>
            <a:ext cx="3220329" cy="2027227"/>
          </a:xfrm>
        </p:spPr>
        <p:txBody>
          <a:bodyPr anchor="t">
            <a:normAutofit/>
          </a:bodyPr>
          <a:lstStyle/>
          <a:p>
            <a:r>
              <a:rPr lang="en-US" sz="5400">
                <a:solidFill>
                  <a:srgbClr val="FFFFFF"/>
                </a:solidFill>
                <a:cs typeface="Calibri Light"/>
              </a:rPr>
              <a:t>Resources</a:t>
            </a:r>
            <a:endParaRPr lang="en-US" sz="5400">
              <a:solidFill>
                <a:srgbClr val="FFFFFF"/>
              </a:solidFill>
            </a:endParaRPr>
          </a:p>
        </p:txBody>
      </p:sp>
      <p:graphicFrame>
        <p:nvGraphicFramePr>
          <p:cNvPr id="5" name="Content Placeholder 2">
            <a:extLst>
              <a:ext uri="{FF2B5EF4-FFF2-40B4-BE49-F238E27FC236}">
                <a16:creationId xmlns:a16="http://schemas.microsoft.com/office/drawing/2014/main" xmlns="" id="{44E983FB-1A60-41C7-AE86-39E0A020755D}"/>
              </a:ext>
            </a:extLst>
          </p:cNvPr>
          <p:cNvGraphicFramePr>
            <a:graphicFrameLocks noGrp="1"/>
          </p:cNvGraphicFramePr>
          <p:nvPr>
            <p:ph idx="1"/>
            <p:extLst>
              <p:ext uri="{D42A27DB-BD31-4B8C-83A1-F6EECF244321}">
                <p14:modId xmlns:p14="http://schemas.microsoft.com/office/powerpoint/2010/main" val="1979588870"/>
              </p:ext>
            </p:extLst>
          </p:nvPr>
        </p:nvGraphicFramePr>
        <p:xfrm>
          <a:off x="5217023" y="469230"/>
          <a:ext cx="6558463" cy="6557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86590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AC0749D4-5D79-415F-A4FE-C04AA9FAF6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8C1EE2C-97A4-4801-8BC8-9D18F259B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2796644-50D2-42FB-85C2-D394038C33BB}"/>
              </a:ext>
            </a:extLst>
          </p:cNvPr>
          <p:cNvSpPr>
            <a:spLocks noGrp="1"/>
          </p:cNvSpPr>
          <p:nvPr>
            <p:ph type="title"/>
          </p:nvPr>
        </p:nvSpPr>
        <p:spPr>
          <a:xfrm>
            <a:off x="1141884" y="4772484"/>
            <a:ext cx="6716578" cy="992068"/>
          </a:xfrm>
        </p:spPr>
        <p:txBody>
          <a:bodyPr vert="horz" lIns="91440" tIns="45720" rIns="91440" bIns="45720" rtlCol="0" anchor="b">
            <a:normAutofit/>
          </a:bodyPr>
          <a:lstStyle/>
          <a:p>
            <a:r>
              <a:rPr lang="en-US" sz="3600" kern="1200" dirty="0" smtClean="0">
                <a:solidFill>
                  <a:schemeClr val="tx1"/>
                </a:solidFill>
                <a:latin typeface="+mj-lt"/>
                <a:ea typeface="+mj-ea"/>
                <a:cs typeface="+mj-cs"/>
              </a:rPr>
              <a:t>Thank you!</a:t>
            </a:r>
            <a:endParaRPr lang="en-US" sz="3600" kern="1200" dirty="0">
              <a:solidFill>
                <a:schemeClr val="tx1"/>
              </a:solidFill>
              <a:latin typeface="+mj-lt"/>
              <a:ea typeface="+mj-ea"/>
              <a:cs typeface="+mj-cs"/>
            </a:endParaRPr>
          </a:p>
        </p:txBody>
      </p:sp>
      <p:pic>
        <p:nvPicPr>
          <p:cNvPr id="5" name="Picture 5" descr="A picture containing road, outdoor, ground, street&#10;&#10;Description automatically generated">
            <a:extLst>
              <a:ext uri="{FF2B5EF4-FFF2-40B4-BE49-F238E27FC236}">
                <a16:creationId xmlns:a16="http://schemas.microsoft.com/office/drawing/2014/main" xmlns="" id="{2AA9BCBB-8B79-460D-AE15-1442B91B8665}"/>
              </a:ext>
            </a:extLst>
          </p:cNvPr>
          <p:cNvPicPr>
            <a:picLocks noChangeAspect="1"/>
          </p:cNvPicPr>
          <p:nvPr/>
        </p:nvPicPr>
        <p:blipFill rotWithShape="1">
          <a:blip r:embed="rId3"/>
          <a:srcRect l="5984" r="5741" b="-2"/>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4" name="Picture 4" descr="A picture containing outdoor, sky, ground, soil&#10;&#10;Description automatically generated">
            <a:extLst>
              <a:ext uri="{FF2B5EF4-FFF2-40B4-BE49-F238E27FC236}">
                <a16:creationId xmlns:a16="http://schemas.microsoft.com/office/drawing/2014/main" xmlns="" id="{E5E16AA0-4A1C-4256-819A-89D6645F6CDF}"/>
              </a:ext>
            </a:extLst>
          </p:cNvPr>
          <p:cNvPicPr>
            <a:picLocks noGrp="1" noChangeAspect="1"/>
          </p:cNvPicPr>
          <p:nvPr>
            <p:ph idx="1"/>
          </p:nvPr>
        </p:nvPicPr>
        <p:blipFill rotWithShape="1">
          <a:blip r:embed="rId4"/>
          <a:srcRect t="10506"/>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Tree>
    <p:extLst>
      <p:ext uri="{BB962C8B-B14F-4D97-AF65-F5344CB8AC3E}">
        <p14:creationId xmlns:p14="http://schemas.microsoft.com/office/powerpoint/2010/main" val="2151902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20E3B2CEAFA1449B1B85485E745845D" ma:contentTypeVersion="4" ma:contentTypeDescription="Create a new document." ma:contentTypeScope="" ma:versionID="c4c2c402642d5ec756dda4a22c53c667">
  <xsd:schema xmlns:xsd="http://www.w3.org/2001/XMLSchema" xmlns:xs="http://www.w3.org/2001/XMLSchema" xmlns:p="http://schemas.microsoft.com/office/2006/metadata/properties" xmlns:ns2="af7b5312-ba7d-4a25-8a17-cbd6e133deb9" targetNamespace="http://schemas.microsoft.com/office/2006/metadata/properties" ma:root="true" ma:fieldsID="943760163974a88f1d057983c0b7014c" ns2:_="">
    <xsd:import namespace="af7b5312-ba7d-4a25-8a17-cbd6e133de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b5312-ba7d-4a25-8a17-cbd6e133d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E75B0D-346E-4D24-9564-5F7E76286612}">
  <ds:schemaRefs>
    <ds:schemaRef ds:uri="http://schemas.microsoft.com/sharepoint/v3/contenttype/forms"/>
  </ds:schemaRefs>
</ds:datastoreItem>
</file>

<file path=customXml/itemProps2.xml><?xml version="1.0" encoding="utf-8"?>
<ds:datastoreItem xmlns:ds="http://schemas.openxmlformats.org/officeDocument/2006/customXml" ds:itemID="{A0A94002-6D9D-4A2D-AB2E-9EB583472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7b5312-ba7d-4a25-8a17-cbd6e133de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3F3A85-4BEE-4C84-9F0A-E49E906F5906}">
  <ds:schemaRef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af7b5312-ba7d-4a25-8a17-cbd6e133deb9"/>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577</Words>
  <Application>Microsoft Office PowerPoint</Application>
  <PresentationFormat>Widescreen</PresentationFormat>
  <Paragraphs>70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"Courier New"</vt:lpstr>
      <vt:lpstr>Arial</vt:lpstr>
      <vt:lpstr>Calibri</vt:lpstr>
      <vt:lpstr>Calibri Light</vt:lpstr>
      <vt:lpstr>office theme</vt:lpstr>
      <vt:lpstr>Equity-based Decision-Making for Health</vt:lpstr>
      <vt:lpstr>PowerPoint Presentation</vt:lpstr>
      <vt:lpstr>How does this map illustrate health equity decision-making?</vt:lpstr>
      <vt:lpstr>How did this hospital apply health equity decision-making?</vt:lpstr>
      <vt:lpstr>What does this pap screening kit have to do with health equity decision-making?</vt:lpstr>
      <vt:lpstr>What do these examples have in common?</vt:lpstr>
      <vt:lpstr>Health Equity Planning Tool</vt:lpstr>
      <vt:lpstr>Resources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Fredrick, Benjamin</dc:creator>
  <cp:lastModifiedBy>Bricker, Patricia</cp:lastModifiedBy>
  <cp:revision>247</cp:revision>
  <dcterms:created xsi:type="dcterms:W3CDTF">2021-10-12T13:14:28Z</dcterms:created>
  <dcterms:modified xsi:type="dcterms:W3CDTF">2021-11-04T16:56:37Z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0x010100D20E3B2CEAFA1449B1B85485E745845D</vt:lpwstr>
  </property>
</Properties>
</file>